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6.webp" ContentType="image/webp"/>
  <Override PartName="/ppt/media/image7.webp" ContentType="image/webp"/>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3"/>
    <p:sldId id="346" r:id="rId4"/>
    <p:sldId id="471" r:id="rId5"/>
    <p:sldId id="370" r:id="rId6"/>
    <p:sldId id="371" r:id="rId7"/>
    <p:sldId id="481" r:id="rId8"/>
    <p:sldId id="483" r:id="rId9"/>
    <p:sldId id="294" r:id="rId10"/>
    <p:sldId id="295" r:id="rId11"/>
    <p:sldId id="296" r:id="rId12"/>
    <p:sldId id="297" r:id="rId13"/>
    <p:sldId id="299" r:id="rId14"/>
    <p:sldId id="298" r:id="rId15"/>
    <p:sldId id="290" r:id="rId16"/>
    <p:sldId id="351" r:id="rId17"/>
    <p:sldId id="409" r:id="rId18"/>
    <p:sldId id="466" r:id="rId19"/>
    <p:sldId id="480" r:id="rId20"/>
    <p:sldId id="310" r:id="rId21"/>
    <p:sldId id="380" r:id="rId22"/>
    <p:sldId id="475" r:id="rId23"/>
    <p:sldId id="476" r:id="rId24"/>
    <p:sldId id="4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mana\OneDrive\Masa&#252;st&#252;\2.A&#350;AMA%202025\R&#252;ya%20Otel\B2\Personel%20Oranlar&#3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"Toplam Çalışan Sayısı"</c:f>
              <c:strCache>
                <c:ptCount val="1"/>
                <c:pt idx="0">
                  <c:v>Toplam Çalışan Sayısı</c:v>
                </c:pt>
              </c:strCache>
            </c:strRef>
          </c:tx>
          <c:spPr>
            <a:solidFill>
              <a:srgbClr val="5B9BD5"/>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Oranları.xlsx]2025'!$A$4</c:f>
              <c:numCache>
                <c:formatCode>General</c:formatCode>
                <c:ptCount val="1"/>
                <c:pt idx="0">
                  <c:v>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"Yerel İsdihdam % Değeri"</c:f>
              <c:strCache>
                <c:ptCount val="1"/>
                <c:pt idx="0">
                  <c:v>Yerel İsdihdam % Değeri</c:v>
                </c:pt>
              </c:strCache>
            </c:strRef>
          </c:tx>
          <c:spPr>
            <a:solidFill>
              <a:srgbClr val="ED7D31"/>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Oranları.xlsx]2025'!$G$4</c:f>
              <c:numCache>
                <c:formatCode>0%</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2"/>
          <c:order val="2"/>
          <c:tx>
            <c:strRef>
              <c:f>"Yerel Yönetici İstihdam % Değeri"</c:f>
              <c:strCache>
                <c:ptCount val="1"/>
                <c:pt idx="0">
                  <c:v>Yerel Yönetici İstihdam % Değeri</c:v>
                </c:pt>
              </c:strCache>
            </c:strRef>
          </c:tx>
          <c:spPr>
            <a:solidFill>
              <a:srgbClr val="A5A5A5"/>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Oranları.xlsx]2025'!$I$4</c:f>
              <c:numCache>
                <c:formatCode>0%</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3"/>
          <c:order val="3"/>
          <c:tx>
            <c:strRef>
              <c:f>"Kadın Çalışan % Değeri"</c:f>
              <c:strCache>
                <c:ptCount val="1"/>
                <c:pt idx="0">
                  <c:v>Kadın Çalışan % Değeri</c:v>
                </c:pt>
              </c:strCache>
            </c:strRef>
          </c:tx>
          <c:spPr>
            <a:solidFill>
              <a:srgbClr val="FFC000"/>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Oranları.xlsx]2025'!$K$4</c:f>
              <c:numCache>
                <c:formatCode>0%</c:formatCode>
                <c:ptCount val="1"/>
                <c:pt idx="0">
                  <c:v>0.4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4"/>
          <c:order val="4"/>
          <c:tx>
            <c:strRef>
              <c:f>"Kadın Çalışan % Değeri"</c:f>
              <c:strCache>
                <c:ptCount val="1"/>
                <c:pt idx="0">
                  <c:v>Kadın Çalışan % Değeri</c:v>
                </c:pt>
              </c:strCache>
            </c:strRef>
          </c:tx>
          <c:spPr>
            <a:solidFill>
              <a:srgbClr val="4472C4"/>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Oranları.xlsx]2025'!$M$4</c:f>
              <c:numCache>
                <c:formatCode>0%</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66566627"/>
        <c:axId val="1063012048"/>
      </c:barChart>
      <c:catAx>
        <c:axId val="166566627"/>
        <c:scaling>
          <c:orientation val="minMax"/>
        </c:scaling>
        <c:delete val="0"/>
        <c:axPos val="b"/>
        <c:title>
          <c:layout/>
          <c:overlay val="0"/>
          <c:tx>
            <c:rich>
              <a:bodyPr/>
              <a:lstStyle/>
              <a:p>
                <a:pPr>
                  <a:defRPr/>
                </a:pPr>
              </a:p>
            </c:rich>
          </c:tx>
        </c:title>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rgbClr val="000000"/>
                </a:solidFill>
                <a:latin typeface="+mn-lt"/>
                <a:ea typeface="+mn-ea"/>
                <a:cs typeface="+mn-cs"/>
              </a:defRPr>
            </a:pPr>
          </a:p>
        </c:txPr>
        <c:crossAx val="1063012048"/>
        <c:crosses val="autoZero"/>
        <c:auto val="1"/>
        <c:lblAlgn val="ctr"/>
        <c:lblOffset val="100"/>
        <c:noMultiLvlLbl val="1"/>
      </c:catAx>
      <c:valAx>
        <c:axId val="1063012048"/>
        <c:scaling>
          <c:orientation val="minMax"/>
        </c:scaling>
        <c:delete val="0"/>
        <c:axPos val="l"/>
        <c:title>
          <c:layout/>
          <c:overlay val="0"/>
          <c:tx>
            <c:rich>
              <a:bodyPr/>
              <a:lstStyle/>
              <a:p>
                <a:pPr>
                  <a:defRPr/>
                </a:pPr>
              </a:p>
            </c:rich>
          </c:tx>
        </c:title>
        <c:numFmt formatCode="General" sourceLinked="1"/>
        <c:majorTickMark val="none"/>
        <c:minorTickMark val="none"/>
        <c:tickLblPos val="nextTo"/>
        <c:spPr>
          <a:ln w="6350" cap="flat" cmpd="sng" algn="ctr">
            <a:solidFill>
              <a:schemeClr val="tx1">
                <a:tint val="75000"/>
              </a:schemeClr>
            </a:solidFill>
            <a:prstDash val="solid"/>
            <a:round/>
          </a:ln>
        </c:spPr>
        <c:txPr>
          <a:bodyPr rot="-60000000" spcFirstLastPara="0" vertOverflow="ellipsis" vert="horz" wrap="square" anchor="ctr" anchorCtr="1"/>
          <a:lstStyle/>
          <a:p>
            <a:pPr>
              <a:defRPr lang="en-US" sz="900" b="0" i="0" u="none" strike="noStrike" kern="1200" baseline="0">
                <a:solidFill>
                  <a:srgbClr val="000000"/>
                </a:solidFill>
                <a:latin typeface="+mn-lt"/>
                <a:ea typeface="+mn-ea"/>
                <a:cs typeface="+mn-cs"/>
              </a:defRPr>
            </a:pPr>
          </a:p>
        </c:txPr>
        <c:crossAx val="166566627"/>
        <c:crosses val="autoZero"/>
        <c:crossBetween val="between"/>
      </c:valAx>
    </c:plotArea>
    <c:legend>
      <c:legendPos val="b"/>
      <c:legendEntry>
        <c:idx val="0"/>
        <c:txPr>
          <a:bodyPr rot="0" spcFirstLastPara="0" vertOverflow="ellipsis" vert="horz" wrap="square" anchor="ctr" anchorCtr="1"/>
          <a:lstStyle/>
          <a:p>
            <a:pPr>
              <a:defRPr lang="en-US" sz="1800" b="1" i="0" u="none" strike="noStrike" kern="1200" baseline="0">
                <a:solidFill>
                  <a:schemeClr val="bg1"/>
                </a:solidFill>
                <a:latin typeface="+mn-lt"/>
                <a:ea typeface="+mn-ea"/>
                <a:cs typeface="+mn-cs"/>
              </a:defRPr>
            </a:pPr>
          </a:p>
        </c:txPr>
      </c:legendEntry>
      <c:legendEntry>
        <c:idx val="1"/>
        <c:txPr>
          <a:bodyPr rot="0" spcFirstLastPara="0" vertOverflow="ellipsis" vert="horz" wrap="square" anchor="ctr" anchorCtr="1"/>
          <a:lstStyle/>
          <a:p>
            <a:pPr>
              <a:defRPr lang="en-US" sz="1800" b="1" i="0" u="none" strike="noStrike" kern="1200" baseline="0">
                <a:solidFill>
                  <a:schemeClr val="bg1"/>
                </a:solidFill>
                <a:latin typeface="+mn-lt"/>
                <a:ea typeface="+mn-ea"/>
                <a:cs typeface="+mn-cs"/>
              </a:defRPr>
            </a:pPr>
          </a:p>
        </c:txPr>
      </c:legendEntry>
      <c:legendEntry>
        <c:idx val="2"/>
        <c:txPr>
          <a:bodyPr rot="0" spcFirstLastPara="0" vertOverflow="ellipsis" vert="horz" wrap="square" anchor="ctr" anchorCtr="1"/>
          <a:lstStyle/>
          <a:p>
            <a:pPr>
              <a:defRPr lang="en-US" sz="1800" b="1" i="0" u="none" strike="noStrike" kern="1200" baseline="0">
                <a:solidFill>
                  <a:schemeClr val="bg1"/>
                </a:solidFill>
                <a:latin typeface="+mn-lt"/>
                <a:ea typeface="+mn-ea"/>
                <a:cs typeface="+mn-cs"/>
              </a:defRPr>
            </a:pPr>
          </a:p>
        </c:txPr>
      </c:legendEntry>
      <c:legendEntry>
        <c:idx val="3"/>
        <c:txPr>
          <a:bodyPr rot="0" spcFirstLastPara="0" vertOverflow="ellipsis" vert="horz" wrap="square" anchor="ctr" anchorCtr="1"/>
          <a:lstStyle/>
          <a:p>
            <a:pPr>
              <a:defRPr lang="en-US" sz="1800" b="1" i="0" u="none" strike="noStrike" kern="1200" baseline="0">
                <a:solidFill>
                  <a:schemeClr val="bg1"/>
                </a:solidFill>
                <a:latin typeface="+mn-lt"/>
                <a:ea typeface="+mn-ea"/>
                <a:cs typeface="+mn-cs"/>
              </a:defRPr>
            </a:pPr>
          </a:p>
        </c:txPr>
      </c:legendEntry>
      <c:legendEntry>
        <c:idx val="4"/>
        <c:txPr>
          <a:bodyPr rot="0" spcFirstLastPara="0" vertOverflow="ellipsis" vert="horz" wrap="square" anchor="ctr" anchorCtr="1"/>
          <a:lstStyle/>
          <a:p>
            <a:pPr>
              <a:defRPr lang="en-US" sz="1800" b="1" i="0" u="none" strike="noStrike" kern="1200" baseline="0">
                <a:solidFill>
                  <a:schemeClr val="bg1"/>
                </a:solidFill>
                <a:latin typeface="+mn-lt"/>
                <a:ea typeface="+mn-ea"/>
                <a:cs typeface="+mn-cs"/>
              </a:defRPr>
            </a:pPr>
          </a:p>
        </c:txPr>
      </c:legendEntry>
      <c:layout/>
      <c:overlay val="0"/>
      <c:txPr>
        <a:bodyPr rot="0" spcFirstLastPara="0" vertOverflow="ellipsis" vert="horz" wrap="square" anchor="ctr" anchorCtr="1"/>
        <a:lstStyle/>
        <a:p>
          <a:pPr>
            <a:defRPr lang="en-US" sz="1800" b="1" i="0" u="none" strike="noStrike" kern="1200" baseline="0">
              <a:solidFill>
                <a:schemeClr val="bg1"/>
              </a:solidFill>
              <a:latin typeface="+mn-lt"/>
              <a:ea typeface="+mn-ea"/>
              <a:cs typeface="+mn-cs"/>
            </a:defRPr>
          </a:pPr>
        </a:p>
      </c:txPr>
    </c:legend>
    <c:plotVisOnly val="1"/>
    <c:dispBlanksAs val="zero"/>
    <c:showDLblsOverMax val="1"/>
    <c:extLst>
      <c:ext uri="{0b15fc19-7d7d-44ad-8c2d-2c3a37ce22c3}">
        <chartProps xmlns="https://web.wps.cn/et/2018/main" chartId="{ac92289f-d148-43a8-93fd-ff7b7992a718}"/>
      </c:ext>
    </c:extLst>
  </c:chart>
  <c:txPr>
    <a:bodyPr/>
    <a:lstStyle/>
    <a:p>
      <a:pPr>
        <a:defRPr lang="en-US"/>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26D905-E27A-49AB-81E2-DC6D25D28EF6}" type="doc">
      <dgm:prSet loTypeId="list" loCatId="list" qsTypeId="urn:microsoft.com/office/officeart/2005/8/quickstyle/simple4" qsCatId="simple" csTypeId="urn:microsoft.com/office/officeart/2005/8/colors/accent6_2" csCatId="accent6" phldr="1"/>
      <dgm:spPr/>
      <dgm:t>
        <a:bodyPr/>
        <a:lstStyle/>
        <a:p>
          <a:endParaRPr lang="en-US"/>
        </a:p>
      </dgm:t>
    </dgm:pt>
    <dgm:pt modelId="{ABF6F42E-2547-4AAC-ACBC-BD7E58986CA4}">
      <dgm:prSet phldr="0" custT="1"/>
      <dgm:spPr/>
      <dgm:t>
        <a:bodyPr vert="horz" wrap="square"/>
        <a:p>
          <a:pPr>
            <a:lnSpc>
              <a:spcPct val="100000"/>
            </a:lnSpc>
            <a:spcBef>
              <a:spcPct val="0"/>
            </a:spcBef>
            <a:spcAft>
              <a:spcPct val="35000"/>
            </a:spcAft>
          </a:pPr>
          <a:r>
            <a:rPr lang="tr-TR" altLang="en-US" sz="2200" dirty="0"/>
            <a:t/>
          </a:r>
          <a:endParaRPr lang="tr-TR" altLang="en-US" sz="2200" dirty="0"/>
        </a:p>
      </dgm:t>
    </dgm:pt>
    <dgm:pt modelId="{C46C5F9D-5EE7-4F42-B6ED-A457E983E205}" cxnId="{24F11A3D-A034-40C3-8D9B-4F428AE22117}" type="parTrans">
      <dgm:prSet/>
      <dgm:spPr/>
      <dgm:t>
        <a:bodyPr/>
        <a:lstStyle/>
        <a:p>
          <a:endParaRPr lang="en-US"/>
        </a:p>
      </dgm:t>
    </dgm:pt>
    <dgm:pt modelId="{F91EAF6C-945D-4C59-B242-CA0547551FA0}" cxnId="{24F11A3D-A034-40C3-8D9B-4F428AE22117}" type="sibTrans">
      <dgm:prSet/>
      <dgm:spPr/>
      <dgm:t>
        <a:bodyPr/>
        <a:lstStyle/>
        <a:p>
          <a:endParaRPr lang="en-US"/>
        </a:p>
      </dgm:t>
    </dgm:pt>
    <dgm:pt modelId="{770E7143-2FA4-4B6B-AD62-2F88EC12E582}">
      <dgm:prSet phldr="0" custT="1"/>
      <dgm:spPr/>
      <dgm:t>
        <a:bodyPr vert="horz" wrap="square"/>
        <a:p>
          <a:pPr>
            <a:lnSpc>
              <a:spcPct val="100000"/>
            </a:lnSpc>
            <a:spcBef>
              <a:spcPct val="0"/>
            </a:spcBef>
            <a:spcAft>
              <a:spcPct val="35000"/>
            </a:spcAft>
          </a:pPr>
          <a:r>
            <a:rPr lang="tr-TR" altLang="en-US" sz="2200" dirty="0"/>
            <a:t>Karbon salınımını azaltmak üzere personel seçimlerinde yakın civarda yaşayan yerel halkın istihdam edilmesine önem verilmektedir</a:t>
          </a:r>
          <a:r>
            <a:rPr lang="tr-TR" altLang="en-US" sz="2200" dirty="0"/>
            <a:t/>
          </a:r>
          <a:endParaRPr lang="tr-TR" altLang="en-US" sz="2200" dirty="0"/>
        </a:p>
        <a:p>
          <a:pPr>
            <a:lnSpc>
              <a:spcPct val="100000"/>
            </a:lnSpc>
            <a:spcBef>
              <a:spcPct val="0"/>
            </a:spcBef>
            <a:spcAft>
              <a:spcPct val="35000"/>
            </a:spcAft>
          </a:pPr>
          <a:r>
            <a:rPr lang="tr-TR" altLang="en-US" sz="2200" dirty="0"/>
            <a:t>Tek kullanımlık kozmetik ürün kullanılmamaktadır</a:t>
          </a:r>
          <a:r>
            <a:rPr lang="tr-TR" altLang="en-US" sz="2200" dirty="0"/>
            <a:t/>
          </a:r>
          <a:endParaRPr lang="tr-TR" altLang="en-US" sz="2200" dirty="0"/>
        </a:p>
        <a:p>
          <a:pPr>
            <a:lnSpc>
              <a:spcPct val="100000"/>
            </a:lnSpc>
            <a:spcBef>
              <a:spcPct val="0"/>
            </a:spcBef>
            <a:spcAft>
              <a:spcPct val="35000"/>
            </a:spcAft>
          </a:pPr>
          <a:r>
            <a:rPr lang="tr-TR" altLang="en-US" sz="2200" dirty="0"/>
            <a:t/>
          </a:r>
          <a:endParaRPr lang="tr-TR" altLang="en-US" sz="2200" dirty="0"/>
        </a:p>
      </dgm:t>
    </dgm:pt>
    <dgm:pt modelId="{41175E48-BD56-4C75-B3C0-97D72315C7AB}" cxnId="{03708BD3-2F14-4693-B1C7-F33D4A658B9C}" type="parTrans">
      <dgm:prSet/>
      <dgm:spPr/>
      <dgm:t>
        <a:bodyPr/>
        <a:lstStyle/>
        <a:p>
          <a:endParaRPr lang="en-US"/>
        </a:p>
      </dgm:t>
    </dgm:pt>
    <dgm:pt modelId="{A048744E-04EB-41C0-8051-C49D73C52CAF}" cxnId="{03708BD3-2F14-4693-B1C7-F33D4A658B9C}" type="sibTrans">
      <dgm:prSet/>
      <dgm:spPr/>
      <dgm:t>
        <a:bodyPr/>
        <a:lstStyle/>
        <a:p>
          <a:endParaRPr lang="en-US"/>
        </a:p>
      </dgm:t>
    </dgm:pt>
    <dgm:pt modelId="{FA2749B6-D68A-4104-850A-6E09AA5C5DD2}">
      <dgm:prSet phldr="0" custT="0"/>
      <dgm:spPr/>
      <dgm:t>
        <a:bodyPr vert="horz" wrap="square"/>
        <a:p>
          <a:pPr>
            <a:lnSpc>
              <a:spcPct val="100000"/>
            </a:lnSpc>
            <a:spcBef>
              <a:spcPct val="0"/>
            </a:spcBef>
            <a:spcAft>
              <a:spcPct val="35000"/>
            </a:spcAft>
          </a:pPr>
          <a:r>
            <a:rPr lang="tr-TR" altLang="en-US"/>
            <a:t/>
          </a:r>
          <a:endParaRPr lang="tr-TR" altLang="en-US"/>
        </a:p>
      </dgm:t>
    </dgm:pt>
    <dgm:pt modelId="{4263FF29-3889-4451-B8F4-288F7C7843DD}" cxnId="{9B4728BF-AB10-4531-A2BC-F9FB3C64DF64}" type="parTrans">
      <dgm:prSet/>
      <dgm:spPr/>
      <dgm:t>
        <a:bodyPr/>
        <a:lstStyle/>
        <a:p>
          <a:endParaRPr lang="en-US"/>
        </a:p>
      </dgm:t>
    </dgm:pt>
    <dgm:pt modelId="{13091F45-C80B-47CD-9D00-A80819841C91}" cxnId="{9B4728BF-AB10-4531-A2BC-F9FB3C64DF64}" type="sibTrans">
      <dgm:prSet/>
      <dgm:spPr/>
      <dgm:t>
        <a:bodyPr/>
        <a:lstStyle/>
        <a:p>
          <a:endParaRPr lang="en-US"/>
        </a:p>
      </dgm:t>
    </dgm:pt>
    <dgm:pt modelId="{382D1503-1DC8-42AF-A5E4-B7E71AB67C5F}" type="pres">
      <dgm:prSet presAssocID="{A826D905-E27A-49AB-81E2-DC6D25D28EF6}" presName="vert0" presStyleCnt="0">
        <dgm:presLayoutVars>
          <dgm:dir/>
          <dgm:animOne val="branch"/>
          <dgm:animLvl val="lvl"/>
        </dgm:presLayoutVars>
      </dgm:prSet>
      <dgm:spPr/>
    </dgm:pt>
    <dgm:pt modelId="{9307DADD-EAAB-41F5-941F-80C0B82D0488}" type="pres">
      <dgm:prSet presAssocID="{ABF6F42E-2547-4AAC-ACBC-BD7E58986CA4}" presName="thickLine" presStyleLbl="alignNode1" presStyleIdx="0" presStyleCnt="3"/>
      <dgm:spPr/>
    </dgm:pt>
    <dgm:pt modelId="{5048F47C-4348-434C-9FDE-87D53F6E49F8}" type="pres">
      <dgm:prSet presAssocID="{ABF6F42E-2547-4AAC-ACBC-BD7E58986CA4}" presName="horz1" presStyleCnt="0"/>
      <dgm:spPr/>
    </dgm:pt>
    <dgm:pt modelId="{66D320C8-DB03-4727-9037-12EEF9B29EA4}" type="pres">
      <dgm:prSet presAssocID="{ABF6F42E-2547-4AAC-ACBC-BD7E58986CA4}" presName="tx1" presStyleLbl="revTx" presStyleIdx="0" presStyleCnt="3"/>
      <dgm:spPr/>
    </dgm:pt>
    <dgm:pt modelId="{779D8093-D123-4EF9-BAB5-B55109551F24}" type="pres">
      <dgm:prSet presAssocID="{ABF6F42E-2547-4AAC-ACBC-BD7E58986CA4}" presName="vert1" presStyleCnt="0"/>
      <dgm:spPr/>
    </dgm:pt>
    <dgm:pt modelId="{4E004455-53BF-4D06-92D3-1391E6549175}" type="pres">
      <dgm:prSet presAssocID="{770E7143-2FA4-4B6B-AD62-2F88EC12E582}" presName="thickLine" presStyleLbl="alignNode1" presStyleIdx="1" presStyleCnt="3"/>
      <dgm:spPr/>
    </dgm:pt>
    <dgm:pt modelId="{44699330-E857-4C84-8331-FFA8384630E6}" type="pres">
      <dgm:prSet presAssocID="{770E7143-2FA4-4B6B-AD62-2F88EC12E582}" presName="horz1" presStyleCnt="0"/>
      <dgm:spPr/>
    </dgm:pt>
    <dgm:pt modelId="{44798E01-AF01-43A0-8A19-300CDC4CD144}" type="pres">
      <dgm:prSet presAssocID="{770E7143-2FA4-4B6B-AD62-2F88EC12E582}" presName="tx1" presStyleLbl="revTx" presStyleIdx="1" presStyleCnt="3"/>
      <dgm:spPr/>
    </dgm:pt>
    <dgm:pt modelId="{2F1326B7-1AA3-446B-AD24-23656CAF7FBB}" type="pres">
      <dgm:prSet presAssocID="{770E7143-2FA4-4B6B-AD62-2F88EC12E582}" presName="vert1" presStyleCnt="0"/>
      <dgm:spPr/>
    </dgm:pt>
    <dgm:pt modelId="{153DECB0-AB76-4345-AA8F-D30631228475}" type="pres">
      <dgm:prSet presAssocID="{FA2749B6-D68A-4104-850A-6E09AA5C5DD2}" presName="thickLine" presStyleLbl="alignNode1" presStyleIdx="2" presStyleCnt="3"/>
      <dgm:spPr/>
    </dgm:pt>
    <dgm:pt modelId="{A8077BBF-E1DC-4393-A088-B3C7CB5D1FC3}" type="pres">
      <dgm:prSet presAssocID="{FA2749B6-D68A-4104-850A-6E09AA5C5DD2}" presName="horz1" presStyleCnt="0"/>
      <dgm:spPr/>
    </dgm:pt>
    <dgm:pt modelId="{23B2AB32-92D6-406F-BB73-3B83E20B2129}" type="pres">
      <dgm:prSet presAssocID="{FA2749B6-D68A-4104-850A-6E09AA5C5DD2}" presName="tx1" presStyleLbl="revTx" presStyleIdx="2" presStyleCnt="3"/>
      <dgm:spPr/>
    </dgm:pt>
    <dgm:pt modelId="{8F8FB2B5-5684-478A-8331-931CC2BDCFBB}" type="pres">
      <dgm:prSet presAssocID="{FA2749B6-D68A-4104-850A-6E09AA5C5DD2}" presName="vert1" presStyleCnt="0"/>
      <dgm:spPr/>
    </dgm:pt>
  </dgm:ptLst>
  <dgm:cxnLst>
    <dgm:cxn modelId="{24F11A3D-A034-40C3-8D9B-4F428AE22117}" srcId="{A826D905-E27A-49AB-81E2-DC6D25D28EF6}" destId="{ABF6F42E-2547-4AAC-ACBC-BD7E58986CA4}" srcOrd="0" destOrd="0" parTransId="{C46C5F9D-5EE7-4F42-B6ED-A457E983E205}" sibTransId="{F91EAF6C-945D-4C59-B242-CA0547551FA0}"/>
    <dgm:cxn modelId="{03708BD3-2F14-4693-B1C7-F33D4A658B9C}" srcId="{A826D905-E27A-49AB-81E2-DC6D25D28EF6}" destId="{770E7143-2FA4-4B6B-AD62-2F88EC12E582}" srcOrd="1" destOrd="0" parTransId="{41175E48-BD56-4C75-B3C0-97D72315C7AB}" sibTransId="{A048744E-04EB-41C0-8051-C49D73C52CAF}"/>
    <dgm:cxn modelId="{9B4728BF-AB10-4531-A2BC-F9FB3C64DF64}" srcId="{A826D905-E27A-49AB-81E2-DC6D25D28EF6}" destId="{FA2749B6-D68A-4104-850A-6E09AA5C5DD2}" srcOrd="2" destOrd="0" parTransId="{4263FF29-3889-4451-B8F4-288F7C7843DD}" sibTransId="{13091F45-C80B-47CD-9D00-A80819841C91}"/>
    <dgm:cxn modelId="{800E4CE7-D38B-44B7-BCAB-4FBF229D58B6}" type="presOf" srcId="{A826D905-E27A-49AB-81E2-DC6D25D28EF6}" destId="{382D1503-1DC8-42AF-A5E4-B7E71AB67C5F}" srcOrd="0" destOrd="0" presId="urn:microsoft.com/office/officeart/2008/layout/LinedList"/>
    <dgm:cxn modelId="{053D774E-8564-4BA4-8D32-12881EE492AC}" type="presParOf" srcId="{382D1503-1DC8-42AF-A5E4-B7E71AB67C5F}" destId="{9307DADD-EAAB-41F5-941F-80C0B82D0488}" srcOrd="0" destOrd="0" presId="urn:microsoft.com/office/officeart/2008/layout/LinedList"/>
    <dgm:cxn modelId="{68B55BF9-40B9-4F70-AF6F-0F264F91C2CF}" type="presParOf" srcId="{382D1503-1DC8-42AF-A5E4-B7E71AB67C5F}" destId="{5048F47C-4348-434C-9FDE-87D53F6E49F8}" srcOrd="1" destOrd="0" presId="urn:microsoft.com/office/officeart/2008/layout/LinedList"/>
    <dgm:cxn modelId="{150FFE8F-4872-428C-A846-C851FD88645C}" type="presParOf" srcId="{5048F47C-4348-434C-9FDE-87D53F6E49F8}" destId="{66D320C8-DB03-4727-9037-12EEF9B29EA4}" srcOrd="0" destOrd="1" presId="urn:microsoft.com/office/officeart/2008/layout/LinedList"/>
    <dgm:cxn modelId="{C073DEA0-F950-4672-8A24-B2FCA608681B}" type="presOf" srcId="{ABF6F42E-2547-4AAC-ACBC-BD7E58986CA4}" destId="{66D320C8-DB03-4727-9037-12EEF9B29EA4}" srcOrd="0" destOrd="0" presId="urn:microsoft.com/office/officeart/2008/layout/LinedList"/>
    <dgm:cxn modelId="{30EA16AF-A0AF-4267-8B1F-91C92D774329}" type="presParOf" srcId="{5048F47C-4348-434C-9FDE-87D53F6E49F8}" destId="{779D8093-D123-4EF9-BAB5-B55109551F24}" srcOrd="1" destOrd="1" presId="urn:microsoft.com/office/officeart/2008/layout/LinedList"/>
    <dgm:cxn modelId="{221AFCF7-2FC0-4846-A0A4-6D27F8C48E41}" type="presParOf" srcId="{382D1503-1DC8-42AF-A5E4-B7E71AB67C5F}" destId="{4E004455-53BF-4D06-92D3-1391E6549175}" srcOrd="2" destOrd="0" presId="urn:microsoft.com/office/officeart/2008/layout/LinedList"/>
    <dgm:cxn modelId="{4174F48D-1188-4840-A629-D193F605F44F}" type="presParOf" srcId="{382D1503-1DC8-42AF-A5E4-B7E71AB67C5F}" destId="{44699330-E857-4C84-8331-FFA8384630E6}" srcOrd="3" destOrd="0" presId="urn:microsoft.com/office/officeart/2008/layout/LinedList"/>
    <dgm:cxn modelId="{0182A388-CB27-4F8B-B2E0-01F5EB5D343A}" type="presParOf" srcId="{44699330-E857-4C84-8331-FFA8384630E6}" destId="{44798E01-AF01-43A0-8A19-300CDC4CD144}" srcOrd="0" destOrd="3" presId="urn:microsoft.com/office/officeart/2008/layout/LinedList"/>
    <dgm:cxn modelId="{A2BECB05-0982-4A55-A98D-CF353CB00AD0}" type="presOf" srcId="{770E7143-2FA4-4B6B-AD62-2F88EC12E582}" destId="{44798E01-AF01-43A0-8A19-300CDC4CD144}" srcOrd="0" destOrd="0" presId="urn:microsoft.com/office/officeart/2008/layout/LinedList"/>
    <dgm:cxn modelId="{491DF039-1AD0-4881-9BD6-92979E4F67CB}" type="presParOf" srcId="{44699330-E857-4C84-8331-FFA8384630E6}" destId="{2F1326B7-1AA3-446B-AD24-23656CAF7FBB}" srcOrd="1" destOrd="3" presId="urn:microsoft.com/office/officeart/2008/layout/LinedList"/>
    <dgm:cxn modelId="{0ECCEED3-DBD3-415C-A112-5E33866F7019}" type="presParOf" srcId="{382D1503-1DC8-42AF-A5E4-B7E71AB67C5F}" destId="{153DECB0-AB76-4345-AA8F-D30631228475}" srcOrd="4" destOrd="0" presId="urn:microsoft.com/office/officeart/2008/layout/LinedList"/>
    <dgm:cxn modelId="{56C86316-D6D7-402D-A12F-4B6BF6FC8441}" type="presParOf" srcId="{382D1503-1DC8-42AF-A5E4-B7E71AB67C5F}" destId="{A8077BBF-E1DC-4393-A088-B3C7CB5D1FC3}" srcOrd="5" destOrd="0" presId="urn:microsoft.com/office/officeart/2008/layout/LinedList"/>
    <dgm:cxn modelId="{3F38413B-8BCB-4F1D-8284-DB646B230E84}" type="presParOf" srcId="{A8077BBF-E1DC-4393-A088-B3C7CB5D1FC3}" destId="{23B2AB32-92D6-406F-BB73-3B83E20B2129}" srcOrd="0" destOrd="5" presId="urn:microsoft.com/office/officeart/2008/layout/LinedList"/>
    <dgm:cxn modelId="{A4A01ADD-AA78-40A5-9151-EA1056D559A5}" type="presOf" srcId="{FA2749B6-D68A-4104-850A-6E09AA5C5DD2}" destId="{23B2AB32-92D6-406F-BB73-3B83E20B2129}" srcOrd="0" destOrd="0" presId="urn:microsoft.com/office/officeart/2008/layout/LinedList"/>
    <dgm:cxn modelId="{499DBE73-D908-4839-8346-C9E4AA1DC68A}" type="presParOf" srcId="{A8077BBF-E1DC-4393-A088-B3C7CB5D1FC3}" destId="{8F8FB2B5-5684-478A-8331-931CC2BDCFBB}" srcOrd="1" destOrd="5"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252970" cy="6178550"/>
        <a:chOff x="0" y="0"/>
        <a:chExt cx="7252970" cy="6178550"/>
      </a:xfrm>
    </dsp:grpSpPr>
    <dsp:sp modelId="{9307DADD-EAAB-41F5-941F-80C0B82D0488}">
      <dsp:nvSpPr>
        <dsp:cNvPr id="3" name="Straight Connector 2"/>
        <dsp:cNvSpPr/>
      </dsp:nvSpPr>
      <dsp:spPr bwMode="white">
        <a:xfrm>
          <a:off x="0" y="0"/>
          <a:ext cx="7252970" cy="0"/>
        </a:xfrm>
        <a:prstGeom prst="line">
          <a:avLst/>
        </a:prstGeom>
      </dsp:spPr>
      <dsp:style>
        <a:lnRef idx="1">
          <a:schemeClr val="accent6"/>
        </a:lnRef>
        <a:fillRef idx="3">
          <a:schemeClr val="accent6"/>
        </a:fillRef>
        <a:effectRef idx="2">
          <a:scrgbClr r="0" g="0" b="0"/>
        </a:effectRef>
        <a:fontRef idx="minor">
          <a:schemeClr val="lt1"/>
        </a:fontRef>
      </dsp:style>
      <dsp:txXfrm>
        <a:off x="0" y="0"/>
        <a:ext cx="7252970" cy="0"/>
      </dsp:txXfrm>
    </dsp:sp>
    <dsp:sp modelId="{66D320C8-DB03-4727-9037-12EEF9B29EA4}">
      <dsp:nvSpPr>
        <dsp:cNvPr id="4" name="Rectangles 3"/>
        <dsp:cNvSpPr/>
      </dsp:nvSpPr>
      <dsp:spPr bwMode="white">
        <a:xfrm>
          <a:off x="0" y="0"/>
          <a:ext cx="7252970" cy="205951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anchor="t"/>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tr-TR" altLang="en-US" sz="2200" dirty="0">
            <a:solidFill>
              <a:schemeClr val="tx1"/>
            </a:solidFill>
          </a:endParaRPr>
        </a:p>
      </dsp:txBody>
      <dsp:txXfrm>
        <a:off x="0" y="0"/>
        <a:ext cx="7252970" cy="2059517"/>
      </dsp:txXfrm>
    </dsp:sp>
    <dsp:sp modelId="{4E004455-53BF-4D06-92D3-1391E6549175}">
      <dsp:nvSpPr>
        <dsp:cNvPr id="5" name="Straight Connector 4"/>
        <dsp:cNvSpPr/>
      </dsp:nvSpPr>
      <dsp:spPr bwMode="white">
        <a:xfrm>
          <a:off x="0" y="2059517"/>
          <a:ext cx="7252970" cy="0"/>
        </a:xfrm>
        <a:prstGeom prst="line">
          <a:avLst/>
        </a:prstGeom>
      </dsp:spPr>
      <dsp:style>
        <a:lnRef idx="1">
          <a:schemeClr val="accent6"/>
        </a:lnRef>
        <a:fillRef idx="3">
          <a:schemeClr val="accent6"/>
        </a:fillRef>
        <a:effectRef idx="2">
          <a:scrgbClr r="0" g="0" b="0"/>
        </a:effectRef>
        <a:fontRef idx="minor">
          <a:schemeClr val="lt1"/>
        </a:fontRef>
      </dsp:style>
      <dsp:txXfrm>
        <a:off x="0" y="2059517"/>
        <a:ext cx="7252970" cy="0"/>
      </dsp:txXfrm>
    </dsp:sp>
    <dsp:sp modelId="{44798E01-AF01-43A0-8A19-300CDC4CD144}">
      <dsp:nvSpPr>
        <dsp:cNvPr id="6" name="Rectangles 5"/>
        <dsp:cNvSpPr/>
      </dsp:nvSpPr>
      <dsp:spPr bwMode="white">
        <a:xfrm>
          <a:off x="0" y="2059517"/>
          <a:ext cx="7252970" cy="205951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83820" tIns="83820" rIns="83820" bIns="8382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altLang="en-US" sz="2200" dirty="0">
              <a:solidFill>
                <a:schemeClr val="tx1"/>
              </a:solidFill>
            </a:rPr>
            <a:t>Karbon salınımını azaltmak üzere personel seçimlerinde yakın civarda yaşayan yerel halkın istihdam edilmesine önem verilmektedir</a:t>
          </a:r>
          <a:endParaRPr lang="tr-TR" altLang="en-US" sz="2200" dirty="0">
            <a:solidFill>
              <a:schemeClr val="tx1"/>
            </a:solidFill>
          </a:endParaRPr>
        </a:p>
        <a:p>
          <a:pPr lvl="0">
            <a:lnSpc>
              <a:spcPct val="100000"/>
            </a:lnSpc>
            <a:spcBef>
              <a:spcPct val="0"/>
            </a:spcBef>
            <a:spcAft>
              <a:spcPct val="35000"/>
            </a:spcAft>
          </a:pPr>
          <a:r>
            <a:rPr lang="tr-TR" altLang="en-US" sz="2200" dirty="0">
              <a:solidFill>
                <a:schemeClr val="tx1"/>
              </a:solidFill>
            </a:rPr>
            <a:t>Tek kullanımlık kozmetik ürün kullanılmamaktadır</a:t>
          </a:r>
          <a:endParaRPr lang="tr-TR" altLang="en-US" sz="2200" dirty="0">
            <a:solidFill>
              <a:schemeClr val="tx1"/>
            </a:solidFill>
          </a:endParaRPr>
        </a:p>
        <a:p>
          <a:pPr lvl="0">
            <a:lnSpc>
              <a:spcPct val="100000"/>
            </a:lnSpc>
            <a:spcBef>
              <a:spcPct val="0"/>
            </a:spcBef>
            <a:spcAft>
              <a:spcPct val="35000"/>
            </a:spcAft>
          </a:pPr>
          <a:endParaRPr lang="tr-TR" altLang="en-US" sz="2200" dirty="0">
            <a:solidFill>
              <a:schemeClr val="tx1"/>
            </a:solidFill>
          </a:endParaRPr>
        </a:p>
      </dsp:txBody>
      <dsp:txXfrm>
        <a:off x="0" y="2059517"/>
        <a:ext cx="7252970" cy="2059517"/>
      </dsp:txXfrm>
    </dsp:sp>
    <dsp:sp modelId="{153DECB0-AB76-4345-AA8F-D30631228475}">
      <dsp:nvSpPr>
        <dsp:cNvPr id="7" name="Straight Connector 6"/>
        <dsp:cNvSpPr/>
      </dsp:nvSpPr>
      <dsp:spPr bwMode="white">
        <a:xfrm>
          <a:off x="0" y="4119033"/>
          <a:ext cx="7252970" cy="0"/>
        </a:xfrm>
        <a:prstGeom prst="line">
          <a:avLst/>
        </a:prstGeom>
      </dsp:spPr>
      <dsp:style>
        <a:lnRef idx="1">
          <a:schemeClr val="accent6"/>
        </a:lnRef>
        <a:fillRef idx="3">
          <a:schemeClr val="accent6"/>
        </a:fillRef>
        <a:effectRef idx="2">
          <a:scrgbClr r="0" g="0" b="0"/>
        </a:effectRef>
        <a:fontRef idx="minor">
          <a:schemeClr val="lt1"/>
        </a:fontRef>
      </dsp:style>
      <dsp:txXfrm>
        <a:off x="0" y="4119033"/>
        <a:ext cx="7252970" cy="0"/>
      </dsp:txXfrm>
    </dsp:sp>
    <dsp:sp modelId="{23B2AB32-92D6-406F-BB73-3B83E20B2129}">
      <dsp:nvSpPr>
        <dsp:cNvPr id="8" name="Rectangles 7"/>
        <dsp:cNvSpPr/>
      </dsp:nvSpPr>
      <dsp:spPr bwMode="white">
        <a:xfrm>
          <a:off x="0" y="4119033"/>
          <a:ext cx="7252970" cy="205951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47650" tIns="247650" rIns="247650" bIns="247650" anchor="t"/>
        <a:lstStyle>
          <a:lvl1pPr algn="l">
            <a:defRPr sz="6500"/>
          </a:lvl1pPr>
          <a:lvl2pPr marL="285750" indent="-285750" algn="l">
            <a:defRPr sz="5100"/>
          </a:lvl2pPr>
          <a:lvl3pPr marL="571500" indent="-285750" algn="l">
            <a:defRPr sz="5100"/>
          </a:lvl3pPr>
          <a:lvl4pPr marL="857250" indent="-285750" algn="l">
            <a:defRPr sz="5100"/>
          </a:lvl4pPr>
          <a:lvl5pPr marL="1143000" indent="-285750" algn="l">
            <a:defRPr sz="5100"/>
          </a:lvl5pPr>
          <a:lvl6pPr marL="1428750" indent="-285750" algn="l">
            <a:defRPr sz="5100"/>
          </a:lvl6pPr>
          <a:lvl7pPr marL="1714500" indent="-285750" algn="l">
            <a:defRPr sz="5100"/>
          </a:lvl7pPr>
          <a:lvl8pPr marL="2000250" indent="-285750" algn="l">
            <a:defRPr sz="5100"/>
          </a:lvl8pPr>
          <a:lvl9pPr marL="2286000" indent="-285750" algn="l">
            <a:defRPr sz="5100"/>
          </a:lvl9pPr>
        </a:lstStyle>
        <a:p>
          <a:pPr lvl="0">
            <a:lnSpc>
              <a:spcPct val="100000"/>
            </a:lnSpc>
            <a:spcBef>
              <a:spcPct val="0"/>
            </a:spcBef>
            <a:spcAft>
              <a:spcPct val="35000"/>
            </a:spcAft>
          </a:pPr>
          <a:endParaRPr lang="tr-TR" altLang="en-US">
            <a:solidFill>
              <a:schemeClr val="tx1"/>
            </a:solidFill>
          </a:endParaRPr>
        </a:p>
      </dsp:txBody>
      <dsp:txXfrm>
        <a:off x="0" y="4119033"/>
        <a:ext cx="7252970" cy="20595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6392D-3F9F-408A-83D2-08B7A487B1D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3CBBC-A7B6-4AB4-926C-CC3318F4361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1F56172-901F-43D1-B954-99BF0724827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1F56172-901F-43D1-B954-99BF0724827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1F56172-901F-43D1-B954-99BF0724827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56172-901F-43D1-B954-99BF0724827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C1F56172-901F-43D1-B954-99BF0724827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C1F56172-901F-43D1-B954-99BF0724827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56172-901F-43D1-B954-99BF0724827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1A8C-99DC-4887-90CB-9EBB4FC5EAA7}" type="slidenum">
              <a:rPr lang="en-US" smtClean="0"/>
            </a:fld>
            <a:endParaRPr lang="en-US"/>
          </a:p>
        </p:txBody>
      </p:sp>
      <p:sp>
        <p:nvSpPr>
          <p:cNvPr id="7" name="fl" descr="&#10;&#10;Bilgi Sınıfı: Kurum İçi | Internal"/>
          <p:cNvSpPr txBox="1"/>
          <p:nvPr userDrawn="1"/>
        </p:nvSpPr>
        <p:spPr>
          <a:xfrm>
            <a:off x="0" y="6383020"/>
            <a:ext cx="12192000" cy="507831"/>
          </a:xfrm>
          <a:prstGeom prst="rect">
            <a:avLst/>
          </a:prstGeom>
          <a:noFill/>
        </p:spPr>
        <p:txBody>
          <a:bodyPr vert="horz" rtlCol="0">
            <a:spAutoFit/>
          </a:bodyPr>
          <a:lstStyle/>
          <a:p>
            <a:pPr algn="l"/>
            <a:endParaRPr lang="en-US" sz="850" b="0" i="0" u="none" baseline="0">
              <a:solidFill>
                <a:srgbClr val="000000"/>
              </a:solidFill>
              <a:latin typeface="Microsoft Sans Serif" panose="020B0604020202020204" pitchFamily="34" charset="0"/>
            </a:endParaRPr>
          </a:p>
          <a:p>
            <a:pPr algn="l"/>
            <a:endParaRPr lang="en-US" sz="850" b="0" i="0" u="none" baseline="0">
              <a:solidFill>
                <a:srgbClr val="000000"/>
              </a:solidFill>
              <a:latin typeface="Microsoft Sans Serif" panose="020B0604020202020204" pitchFamily="34" charset="0"/>
            </a:endParaRPr>
          </a:p>
          <a:p>
            <a:pPr algn="l"/>
            <a:r>
              <a:rPr lang="en-US" sz="1000" b="1" i="0" u="none" baseline="0">
                <a:solidFill>
                  <a:srgbClr val="333333"/>
                </a:solidFill>
                <a:latin typeface="Calibri" panose="020F0502020204030204" pitchFamily="34" charset="0"/>
              </a:rPr>
              <a:t>Bilgi Sınıfı:</a:t>
            </a:r>
            <a:r>
              <a:rPr lang="en-US" sz="1000" b="1" i="0" u="none" baseline="0">
                <a:solidFill>
                  <a:srgbClr val="000080"/>
                </a:solidFill>
                <a:latin typeface="Calibri" panose="020F0502020204030204" pitchFamily="34" charset="0"/>
              </a:rPr>
              <a:t> Kurum İçi | Internal</a:t>
            </a:r>
            <a:endParaRPr lang="en-US" sz="1000" b="1" i="0" u="none" baseline="0">
              <a:solidFill>
                <a:srgbClr val="00008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NULL" TargetMode="Externa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tags" Target="../tags/tag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NULL" TargetMode="External"/><Relationship Id="rId2" Type="http://schemas.openxmlformats.org/officeDocument/2006/relationships/image" Target="../media/image2.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webp"/><Relationship Id="rId1" Type="http://schemas.openxmlformats.org/officeDocument/2006/relationships/image" Target="../media/image6.webp"/></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0" name="Rectangle 116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ürdürülebilir Kalkınma, Kurumsal Sürdürülebilirlik ve Kurumsal Sosyal  Sorumluluk – RepMan"/>
          <p:cNvPicPr>
            <a:picLocks noChangeAspect="1" noChangeArrowheads="1"/>
          </p:cNvPicPr>
          <p:nvPr/>
        </p:nvPicPr>
        <p:blipFill rotWithShape="1">
          <a:blip r:embed="rId1">
            <a:extLst>
              <a:ext uri="{28A0092B-C50C-407E-A947-70E740481C1C}">
                <a14:useLocalDpi xmlns:a14="http://schemas.microsoft.com/office/drawing/2010/main" val="0"/>
              </a:ext>
            </a:extLst>
          </a:blip>
          <a:srcRect t="25460" r="-1" b="-1"/>
          <a:stretch>
            <a:fillRect/>
          </a:stretch>
        </p:blipFill>
        <p:spPr bwMode="auto">
          <a:xfrm>
            <a:off x="4547938" y="3681409"/>
            <a:ext cx="7644062" cy="3176595"/>
          </a:xfrm>
          <a:prstGeom prst="rect">
            <a:avLst/>
          </a:prstGeom>
          <a:noFill/>
          <a:extLst>
            <a:ext uri="{909E8E84-426E-40DD-AFC4-6F175D3DCCD1}">
              <a14:hiddenFill xmlns:a14="http://schemas.microsoft.com/office/drawing/2010/main">
                <a:solidFill>
                  <a:srgbClr val="FFFFFF"/>
                </a:solidFill>
              </a14:hiddenFill>
            </a:ext>
          </a:extLst>
        </p:spPr>
      </p:pic>
      <p:sp>
        <p:nvSpPr>
          <p:cNvPr id="1201" name="Rectangle 1166"/>
          <p:cNvSpPr>
            <a:spLocks noGrp="1" noRot="1" noChangeAspect="1" noMove="1" noResize="1" noEditPoints="1" noAdjustHandles="1" noChangeArrowheads="1" noChangeShapeType="1" noTextEdit="1"/>
          </p:cNvSpPr>
          <p:nvPr/>
        </p:nvSpPr>
        <p:spPr>
          <a:xfrm>
            <a:off x="0" y="0"/>
            <a:ext cx="12192000" cy="3681095"/>
          </a:xfrm>
          <a:prstGeom prst="rect">
            <a:avLst/>
          </a:prstGeom>
        </p:spPr>
        <p:style>
          <a:lnRef idx="2">
            <a:schemeClr val="accent6"/>
          </a:lnRef>
          <a:fillRef idx="0">
            <a:srgbClr val="FFFFFF"/>
          </a:fillRef>
          <a:effectRef idx="0">
            <a:srgbClr val="FFFFFF"/>
          </a:effectRef>
          <a:fontRef idx="minor">
            <a:schemeClr val="dk1"/>
          </a:fontRef>
        </p:style>
        <p:txBody>
          <a:bodyPr rtlCol="0" anchor="ctr"/>
          <a:lstStyle/>
          <a:p>
            <a:pPr algn="ctr"/>
            <a:endParaRPr lang="en-US"/>
          </a:p>
        </p:txBody>
      </p:sp>
      <p:sp>
        <p:nvSpPr>
          <p:cNvPr id="3" name="Subtitle 2"/>
          <p:cNvSpPr>
            <a:spLocks noGrp="1"/>
          </p:cNvSpPr>
          <p:nvPr>
            <p:ph type="subTitle" idx="1"/>
          </p:nvPr>
        </p:nvSpPr>
        <p:spPr>
          <a:xfrm>
            <a:off x="272415" y="4450080"/>
            <a:ext cx="3971925" cy="1955800"/>
          </a:xfrm>
        </p:spPr>
        <p:style>
          <a:lnRef idx="0">
            <a:srgbClr val="FFFFFF"/>
          </a:lnRef>
          <a:fillRef idx="1">
            <a:schemeClr val="accent6"/>
          </a:fillRef>
          <a:effectRef idx="0">
            <a:srgbClr val="FFFFFF"/>
          </a:effectRef>
          <a:fontRef idx="minor">
            <a:schemeClr val="lt1"/>
          </a:fontRef>
        </p:style>
        <p:txBody>
          <a:bodyPr>
            <a:noAutofit/>
          </a:bodyPr>
          <a:lstStyle/>
          <a:p>
            <a:pPr algn="ctr"/>
            <a:endParaRPr lang="en-US" sz="1800" b="1" dirty="0">
              <a:solidFill>
                <a:schemeClr val="bg1"/>
              </a:solidFill>
            </a:endParaRPr>
          </a:p>
          <a:p>
            <a:pPr algn="ctr"/>
            <a:endParaRPr lang="en-US" sz="1800" b="1" dirty="0">
              <a:solidFill>
                <a:schemeClr val="bg1"/>
              </a:solidFill>
            </a:endParaRPr>
          </a:p>
          <a:p>
            <a:pPr algn="ctr"/>
            <a:endParaRPr lang="en-US" sz="2000" b="1" dirty="0">
              <a:solidFill>
                <a:schemeClr val="bg1"/>
              </a:solidFill>
            </a:endParaRPr>
          </a:p>
          <a:p>
            <a:pPr algn="ctr"/>
            <a:r>
              <a:rPr lang="en-US" sz="2000" b="1" dirty="0">
                <a:solidFill>
                  <a:schemeClr val="bg1"/>
                </a:solidFill>
              </a:rPr>
              <a:t>SÜRDÜRÜLEBİLİRLİK RAPORU</a:t>
            </a:r>
            <a:r>
              <a:rPr lang="tr-TR" altLang="en-US" sz="2000" b="1" dirty="0">
                <a:solidFill>
                  <a:schemeClr val="bg1"/>
                </a:solidFill>
              </a:rPr>
              <a:t> </a:t>
            </a:r>
            <a:r>
              <a:rPr lang="en-US" sz="2000" b="1" dirty="0">
                <a:solidFill>
                  <a:schemeClr val="bg1"/>
                </a:solidFill>
              </a:rPr>
              <a:t> </a:t>
            </a:r>
            <a:endParaRPr lang="en-US" sz="2000" b="1" dirty="0">
              <a:solidFill>
                <a:schemeClr val="bg1"/>
              </a:solidFill>
            </a:endParaRPr>
          </a:p>
          <a:p>
            <a:pPr algn="ctr"/>
            <a:r>
              <a:rPr lang="tr-TR" altLang="en-US" sz="2000" b="1" dirty="0">
                <a:solidFill>
                  <a:schemeClr val="bg1"/>
                </a:solidFill>
              </a:rPr>
              <a:t>01.01.2025- 30.06.</a:t>
            </a:r>
            <a:r>
              <a:rPr lang="en-US" sz="2000" b="1" dirty="0">
                <a:solidFill>
                  <a:schemeClr val="bg1"/>
                </a:solidFill>
              </a:rPr>
              <a:t>202</a:t>
            </a:r>
            <a:r>
              <a:rPr lang="tr-TR" altLang="en-US" sz="2000" b="1" dirty="0">
                <a:solidFill>
                  <a:schemeClr val="bg1"/>
                </a:solidFill>
              </a:rPr>
              <a:t>5</a:t>
            </a:r>
            <a:endParaRPr lang="tr-TR" altLang="en-US" sz="2000" b="1" dirty="0">
              <a:solidFill>
                <a:schemeClr val="bg1"/>
              </a:solidFill>
            </a:endParaRPr>
          </a:p>
        </p:txBody>
      </p:sp>
      <p:cxnSp>
        <p:nvCxnSpPr>
          <p:cNvPr id="1202" name="Straight Connector 1168"/>
          <p:cNvCxnSpPr>
            <a:cxnSpLocks noGrp="1" noRot="1" noChangeAspect="1" noMove="1" noResize="1" noEditPoints="1" noAdjustHandles="1" noChangeArrowheads="1" noChangeShapeType="1"/>
          </p:cNvCxnSpPr>
          <p:nvPr/>
        </p:nvCxnSpPr>
        <p:spPr>
          <a:xfrm flipH="1">
            <a:off x="-9526" y="3681408"/>
            <a:ext cx="122015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3048635" y="1017270"/>
            <a:ext cx="459740" cy="2286000"/>
          </a:xfrm>
          <a:prstGeom prst="rect">
            <a:avLst/>
          </a:prstGeom>
          <a:noFill/>
        </p:spPr>
        <p:txBody>
          <a:bodyPr vert="eaVert" wrap="square" rtlCol="0">
            <a:spAutoFit/>
          </a:bodyPr>
          <a:p>
            <a:endParaRPr lang="en-US"/>
          </a:p>
        </p:txBody>
      </p:sp>
      <p:pic>
        <p:nvPicPr>
          <p:cNvPr id="4" name="Picture 3" descr="Y枚netim Panelli 脟ok dil &amp; Otel &amp; Pansiyon SCR陌PT陌"/>
          <p:cNvPicPr>
            <a:picLocks noChangeAspect="1"/>
          </p:cNvPicPr>
          <p:nvPr/>
        </p:nvPicPr>
        <p:blipFill>
          <a:blip r:embed="rId2" r:link="rId3"/>
          <a:stretch>
            <a:fillRect/>
          </a:stretch>
        </p:blipFill>
        <p:spPr>
          <a:xfrm>
            <a:off x="455295" y="4450080"/>
            <a:ext cx="3223895" cy="9353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4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4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4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light in the forest"/>
          <p:cNvPicPr>
            <a:picLocks noChangeAspect="1"/>
          </p:cNvPicPr>
          <p:nvPr/>
        </p:nvPicPr>
        <p:blipFill rotWithShape="1">
          <a:blip r:embed="rId1">
            <a:alphaModFix amt="35000"/>
          </a:blip>
          <a:srcRect t="7865" b="7865"/>
          <a:stretch>
            <a:fillRect/>
          </a:stretch>
        </p:blipFill>
        <p:spPr>
          <a:xfrm>
            <a:off x="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319134"/>
            <a:ext cx="10839138" cy="4857829"/>
          </a:xfrm>
        </p:spPr>
        <p:txBody>
          <a:bodyPr>
            <a:noAutofit/>
          </a:bodyPr>
          <a:lstStyle/>
          <a:p>
            <a:pPr marL="0" indent="0">
              <a:buNone/>
            </a:pPr>
            <a:r>
              <a:rPr lang="en-US" sz="2000" b="1" u="sng" dirty="0">
                <a:solidFill>
                  <a:srgbClr val="FFFFFF"/>
                </a:solidFill>
                <a:latin typeface="+mj-lt"/>
              </a:rPr>
              <a:t>ÇEVRE KORUMA VE ATIK YÖNETİMİ</a:t>
            </a:r>
            <a:endParaRPr lang="en-US" sz="2000" b="1" u="sng" dirty="0">
              <a:solidFill>
                <a:srgbClr val="FFFFFF"/>
              </a:solidFill>
              <a:latin typeface="+mj-lt"/>
            </a:endParaRPr>
          </a:p>
          <a:p>
            <a:pPr marL="0" indent="0">
              <a:buNone/>
            </a:pPr>
            <a:endParaRPr lang="en-US" sz="2000" dirty="0">
              <a:solidFill>
                <a:srgbClr val="FFFFFF"/>
              </a:solidFill>
              <a:latin typeface="+mj-lt"/>
            </a:endParaRPr>
          </a:p>
          <a:p>
            <a:pPr marL="0" indent="0">
              <a:buNone/>
            </a:pPr>
            <a:r>
              <a:rPr lang="tr-TR" altLang="en-US" sz="2000" dirty="0" err="1">
                <a:solidFill>
                  <a:srgbClr val="FFFFFF"/>
                </a:solidFill>
                <a:latin typeface="+mj-lt"/>
              </a:rPr>
              <a:t>Ç</a:t>
            </a:r>
            <a:r>
              <a:rPr lang="en-US" sz="2000" dirty="0" err="1">
                <a:solidFill>
                  <a:srgbClr val="FFFFFF"/>
                </a:solidFill>
                <a:latin typeface="+mj-lt"/>
              </a:rPr>
              <a:t>evre</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atık</a:t>
            </a:r>
            <a:r>
              <a:rPr lang="en-US" sz="2000" dirty="0">
                <a:solidFill>
                  <a:srgbClr val="FFFFFF"/>
                </a:solidFill>
                <a:latin typeface="+mj-lt"/>
              </a:rPr>
              <a:t> </a:t>
            </a:r>
            <a:r>
              <a:rPr lang="en-US" sz="2000" dirty="0" err="1">
                <a:solidFill>
                  <a:srgbClr val="FFFFFF"/>
                </a:solidFill>
                <a:latin typeface="+mj-lt"/>
              </a:rPr>
              <a:t>yönetimi</a:t>
            </a:r>
            <a:r>
              <a:rPr lang="en-US" sz="2000" dirty="0">
                <a:solidFill>
                  <a:srgbClr val="FFFFFF"/>
                </a:solidFill>
                <a:latin typeface="+mj-lt"/>
              </a:rPr>
              <a:t> </a:t>
            </a:r>
            <a:r>
              <a:rPr lang="en-US" sz="2000" dirty="0" err="1">
                <a:solidFill>
                  <a:srgbClr val="FFFFFF"/>
                </a:solidFill>
                <a:latin typeface="+mj-lt"/>
              </a:rPr>
              <a:t>konusunda</a:t>
            </a:r>
            <a:r>
              <a:rPr lang="en-US" sz="2000" dirty="0">
                <a:solidFill>
                  <a:srgbClr val="FFFFFF"/>
                </a:solidFill>
                <a:latin typeface="+mj-lt"/>
              </a:rPr>
              <a:t> </a:t>
            </a:r>
            <a:r>
              <a:rPr lang="en-US" sz="2000" dirty="0" err="1">
                <a:solidFill>
                  <a:srgbClr val="FFFFFF"/>
                </a:solidFill>
                <a:latin typeface="+mj-lt"/>
              </a:rPr>
              <a:t>gerekli</a:t>
            </a:r>
            <a:r>
              <a:rPr lang="en-US" sz="2000" dirty="0">
                <a:solidFill>
                  <a:srgbClr val="FFFFFF"/>
                </a:solidFill>
                <a:latin typeface="+mj-lt"/>
              </a:rPr>
              <a:t> </a:t>
            </a:r>
            <a:r>
              <a:rPr lang="en-US" sz="2000" dirty="0" err="1">
                <a:solidFill>
                  <a:srgbClr val="FFFFFF"/>
                </a:solidFill>
                <a:latin typeface="+mj-lt"/>
              </a:rPr>
              <a:t>olan</a:t>
            </a:r>
            <a:r>
              <a:rPr lang="en-US" sz="2000" dirty="0">
                <a:solidFill>
                  <a:srgbClr val="FFFFFF"/>
                </a:solidFill>
                <a:latin typeface="+mj-lt"/>
              </a:rPr>
              <a:t> </a:t>
            </a:r>
            <a:r>
              <a:rPr lang="en-US" sz="2000" dirty="0" err="1">
                <a:solidFill>
                  <a:srgbClr val="FFFFFF"/>
                </a:solidFill>
                <a:latin typeface="+mj-lt"/>
              </a:rPr>
              <a:t>prosedürleri</a:t>
            </a:r>
            <a:r>
              <a:rPr lang="en-US" sz="2000" dirty="0">
                <a:solidFill>
                  <a:srgbClr val="FFFFFF"/>
                </a:solidFill>
                <a:latin typeface="+mj-lt"/>
              </a:rPr>
              <a:t> </a:t>
            </a:r>
            <a:r>
              <a:rPr lang="en-US" sz="2000" dirty="0" err="1">
                <a:solidFill>
                  <a:srgbClr val="FFFFFF"/>
                </a:solidFill>
                <a:latin typeface="+mj-lt"/>
              </a:rPr>
              <a:t>uygulamayı</a:t>
            </a:r>
            <a:r>
              <a:rPr lang="en-US" sz="2000" dirty="0">
                <a:solidFill>
                  <a:srgbClr val="FFFFFF"/>
                </a:solidFill>
                <a:latin typeface="+mj-lt"/>
              </a:rPr>
              <a:t>, </a:t>
            </a:r>
            <a:r>
              <a:rPr lang="en-US" sz="2000" dirty="0" err="1">
                <a:solidFill>
                  <a:srgbClr val="FFFFFF"/>
                </a:solidFill>
                <a:latin typeface="+mj-lt"/>
              </a:rPr>
              <a:t>koşulların</a:t>
            </a:r>
            <a:r>
              <a:rPr lang="en-US" sz="2000" dirty="0">
                <a:solidFill>
                  <a:srgbClr val="FFFFFF"/>
                </a:solidFill>
                <a:latin typeface="+mj-lt"/>
              </a:rPr>
              <a:t> </a:t>
            </a:r>
            <a:r>
              <a:rPr lang="en-US" sz="2000" dirty="0" err="1">
                <a:solidFill>
                  <a:srgbClr val="FFFFFF"/>
                </a:solidFill>
                <a:latin typeface="+mj-lt"/>
              </a:rPr>
              <a:t>sağlanmasını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gerekli</a:t>
            </a:r>
            <a:r>
              <a:rPr lang="en-US" sz="2000" dirty="0">
                <a:solidFill>
                  <a:srgbClr val="FFFFFF"/>
                </a:solidFill>
                <a:latin typeface="+mj-lt"/>
              </a:rPr>
              <a:t> </a:t>
            </a:r>
            <a:r>
              <a:rPr lang="en-US" sz="2000" dirty="0" err="1">
                <a:solidFill>
                  <a:srgbClr val="FFFFFF"/>
                </a:solidFill>
                <a:latin typeface="+mj-lt"/>
              </a:rPr>
              <a:t>kaynakların</a:t>
            </a:r>
            <a:r>
              <a:rPr lang="en-US" sz="2000" dirty="0">
                <a:solidFill>
                  <a:srgbClr val="FFFFFF"/>
                </a:solidFill>
                <a:latin typeface="+mj-lt"/>
              </a:rPr>
              <a:t> </a:t>
            </a:r>
            <a:r>
              <a:rPr lang="en-US" sz="2000" dirty="0" err="1">
                <a:solidFill>
                  <a:srgbClr val="FFFFFF"/>
                </a:solidFill>
                <a:latin typeface="+mj-lt"/>
              </a:rPr>
              <a:t>temin</a:t>
            </a:r>
            <a:r>
              <a:rPr lang="en-US" sz="2000" dirty="0">
                <a:solidFill>
                  <a:srgbClr val="FFFFFF"/>
                </a:solidFill>
                <a:latin typeface="+mj-lt"/>
              </a:rPr>
              <a:t> </a:t>
            </a:r>
            <a:r>
              <a:rPr lang="en-US" sz="2000" dirty="0" err="1">
                <a:solidFill>
                  <a:srgbClr val="FFFFFF"/>
                </a:solidFill>
                <a:latin typeface="+mj-lt"/>
              </a:rPr>
              <a:t>edilmesini</a:t>
            </a:r>
            <a:r>
              <a:rPr lang="en-US" sz="2000" dirty="0">
                <a:solidFill>
                  <a:srgbClr val="FFFFFF"/>
                </a:solidFill>
                <a:latin typeface="+mj-lt"/>
              </a:rPr>
              <a:t> </a:t>
            </a:r>
            <a:r>
              <a:rPr lang="en-US" sz="2000" dirty="0" err="1">
                <a:solidFill>
                  <a:srgbClr val="FFFFFF"/>
                </a:solidFill>
                <a:latin typeface="+mj-lt"/>
              </a:rPr>
              <a:t>hedef</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ilke</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benimsemekte</a:t>
            </a:r>
            <a:r>
              <a:rPr lang="tr-TR" altLang="en-US" sz="2000" dirty="0" err="1">
                <a:solidFill>
                  <a:srgbClr val="FFFFFF"/>
                </a:solidFill>
                <a:latin typeface="+mj-lt"/>
              </a:rPr>
              <a:t>yiz</a:t>
            </a:r>
            <a:r>
              <a:rPr lang="en-US" sz="2000" dirty="0">
                <a:solidFill>
                  <a:srgbClr val="FFFFFF"/>
                </a:solidFill>
                <a:latin typeface="+mj-lt"/>
              </a:rPr>
              <a:t>. </a:t>
            </a:r>
            <a:r>
              <a:rPr lang="en-US" sz="2000" dirty="0" err="1">
                <a:solidFill>
                  <a:srgbClr val="FFFFFF"/>
                </a:solidFill>
                <a:latin typeface="+mj-lt"/>
              </a:rPr>
              <a:t>Kurumumuz</a:t>
            </a:r>
            <a:r>
              <a:rPr lang="en-US" sz="2000" dirty="0">
                <a:solidFill>
                  <a:srgbClr val="FFFFFF"/>
                </a:solidFill>
                <a:latin typeface="+mj-lt"/>
              </a:rPr>
              <a:t> </a:t>
            </a:r>
            <a:r>
              <a:rPr lang="en-US" sz="2000" dirty="0" err="1">
                <a:solidFill>
                  <a:srgbClr val="FFFFFF"/>
                </a:solidFill>
                <a:latin typeface="+mj-lt"/>
              </a:rPr>
              <a:t>yerine</a:t>
            </a:r>
            <a:r>
              <a:rPr lang="en-US" sz="2000" dirty="0">
                <a:solidFill>
                  <a:srgbClr val="FFFFFF"/>
                </a:solidFill>
                <a:latin typeface="+mj-lt"/>
              </a:rPr>
              <a:t> </a:t>
            </a:r>
            <a:r>
              <a:rPr lang="en-US" sz="2000" dirty="0" err="1">
                <a:solidFill>
                  <a:srgbClr val="FFFFFF"/>
                </a:solidFill>
                <a:latin typeface="+mj-lt"/>
              </a:rPr>
              <a:t>getirdiği</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faaliyetlerin</a:t>
            </a:r>
            <a:r>
              <a:rPr lang="en-US" sz="2000" dirty="0">
                <a:solidFill>
                  <a:srgbClr val="FFFFFF"/>
                </a:solidFill>
                <a:latin typeface="+mj-lt"/>
              </a:rPr>
              <a:t> </a:t>
            </a:r>
            <a:r>
              <a:rPr lang="en-US" sz="2000" dirty="0" err="1">
                <a:solidFill>
                  <a:srgbClr val="FFFFFF"/>
                </a:solidFill>
                <a:latin typeface="+mj-lt"/>
              </a:rPr>
              <a:t>çevrenin</a:t>
            </a:r>
            <a:r>
              <a:rPr lang="en-US" sz="2000" dirty="0">
                <a:solidFill>
                  <a:srgbClr val="FFFFFF"/>
                </a:solidFill>
                <a:latin typeface="+mj-lt"/>
              </a:rPr>
              <a:t> </a:t>
            </a:r>
            <a:r>
              <a:rPr lang="en-US" sz="2000" dirty="0" err="1">
                <a:solidFill>
                  <a:srgbClr val="FFFFFF"/>
                </a:solidFill>
                <a:latin typeface="+mj-lt"/>
              </a:rPr>
              <a:t>korunması</a:t>
            </a:r>
            <a:r>
              <a:rPr lang="en-US" sz="2000" dirty="0">
                <a:solidFill>
                  <a:srgbClr val="FFFFFF"/>
                </a:solidFill>
                <a:latin typeface="+mj-lt"/>
              </a:rPr>
              <a:t> </a:t>
            </a:r>
            <a:r>
              <a:rPr lang="en-US" sz="2000" dirty="0" err="1">
                <a:solidFill>
                  <a:srgbClr val="FFFFFF"/>
                </a:solidFill>
                <a:latin typeface="+mj-lt"/>
              </a:rPr>
              <a:t>açısından</a:t>
            </a:r>
            <a:r>
              <a:rPr lang="en-US" sz="2000" dirty="0">
                <a:solidFill>
                  <a:srgbClr val="FFFFFF"/>
                </a:solidFill>
                <a:latin typeface="+mj-lt"/>
              </a:rPr>
              <a:t> </a:t>
            </a:r>
            <a:r>
              <a:rPr lang="en-US" sz="2000" dirty="0" err="1">
                <a:solidFill>
                  <a:srgbClr val="FFFFFF"/>
                </a:solidFill>
                <a:latin typeface="+mj-lt"/>
              </a:rPr>
              <a:t>riskleri</a:t>
            </a:r>
            <a:r>
              <a:rPr lang="en-US" sz="2000" dirty="0">
                <a:solidFill>
                  <a:srgbClr val="FFFFFF"/>
                </a:solidFill>
                <a:latin typeface="+mj-lt"/>
              </a:rPr>
              <a:t> </a:t>
            </a:r>
            <a:r>
              <a:rPr lang="en-US" sz="2000" dirty="0" err="1">
                <a:solidFill>
                  <a:srgbClr val="FFFFFF"/>
                </a:solidFill>
                <a:latin typeface="+mj-lt"/>
              </a:rPr>
              <a:t>göz</a:t>
            </a:r>
            <a:r>
              <a:rPr lang="en-US" sz="2000" dirty="0">
                <a:solidFill>
                  <a:srgbClr val="FFFFFF"/>
                </a:solidFill>
                <a:latin typeface="+mj-lt"/>
              </a:rPr>
              <a:t> </a:t>
            </a:r>
            <a:r>
              <a:rPr lang="en-US" sz="2000" dirty="0" err="1">
                <a:solidFill>
                  <a:srgbClr val="FFFFFF"/>
                </a:solidFill>
                <a:latin typeface="+mj-lt"/>
              </a:rPr>
              <a:t>önünde</a:t>
            </a:r>
            <a:r>
              <a:rPr lang="en-US" sz="2000" dirty="0">
                <a:solidFill>
                  <a:srgbClr val="FFFFFF"/>
                </a:solidFill>
                <a:latin typeface="+mj-lt"/>
              </a:rPr>
              <a:t> </a:t>
            </a:r>
            <a:r>
              <a:rPr lang="en-US" sz="2000" dirty="0" err="1">
                <a:solidFill>
                  <a:srgbClr val="FFFFFF"/>
                </a:solidFill>
                <a:latin typeface="+mj-lt"/>
              </a:rPr>
              <a:t>bulundurarak</a:t>
            </a:r>
            <a:r>
              <a:rPr lang="en-US" sz="2000" dirty="0">
                <a:solidFill>
                  <a:srgbClr val="FFFFFF"/>
                </a:solidFill>
                <a:latin typeface="+mj-lt"/>
              </a:rPr>
              <a:t> </a:t>
            </a:r>
            <a:r>
              <a:rPr lang="en-US" sz="2000" dirty="0" err="1">
                <a:solidFill>
                  <a:srgbClr val="FFFFFF"/>
                </a:solidFill>
                <a:latin typeface="+mj-lt"/>
              </a:rPr>
              <a:t>kabul</a:t>
            </a:r>
            <a:r>
              <a:rPr lang="en-US" sz="2000" dirty="0">
                <a:solidFill>
                  <a:srgbClr val="FFFFFF"/>
                </a:solidFill>
                <a:latin typeface="+mj-lt"/>
              </a:rPr>
              <a:t> </a:t>
            </a:r>
            <a:r>
              <a:rPr lang="en-US" sz="2000" dirty="0" err="1">
                <a:solidFill>
                  <a:srgbClr val="FFFFFF"/>
                </a:solidFill>
                <a:latin typeface="+mj-lt"/>
              </a:rPr>
              <a:t>edilebilir</a:t>
            </a:r>
            <a:r>
              <a:rPr lang="en-US" sz="2000" dirty="0">
                <a:solidFill>
                  <a:srgbClr val="FFFFFF"/>
                </a:solidFill>
                <a:latin typeface="+mj-lt"/>
              </a:rPr>
              <a:t> </a:t>
            </a:r>
            <a:r>
              <a:rPr lang="en-US" sz="2000" dirty="0" err="1">
                <a:solidFill>
                  <a:srgbClr val="FFFFFF"/>
                </a:solidFill>
                <a:latin typeface="+mj-lt"/>
              </a:rPr>
              <a:t>seviyeye</a:t>
            </a:r>
            <a:r>
              <a:rPr lang="en-US" sz="2000" dirty="0">
                <a:solidFill>
                  <a:srgbClr val="FFFFFF"/>
                </a:solidFill>
                <a:latin typeface="+mj-lt"/>
              </a:rPr>
              <a:t> </a:t>
            </a:r>
            <a:r>
              <a:rPr lang="en-US" sz="2000" dirty="0" err="1">
                <a:solidFill>
                  <a:srgbClr val="FFFFFF"/>
                </a:solidFill>
                <a:latin typeface="+mj-lt"/>
              </a:rPr>
              <a:t>indirmeye</a:t>
            </a:r>
            <a:r>
              <a:rPr lang="en-US" sz="2000" dirty="0">
                <a:solidFill>
                  <a:srgbClr val="FFFFFF"/>
                </a:solidFill>
                <a:latin typeface="+mj-lt"/>
              </a:rPr>
              <a:t> </a:t>
            </a:r>
            <a:r>
              <a:rPr lang="en-US" sz="2000" dirty="0" err="1">
                <a:solidFill>
                  <a:srgbClr val="FFFFFF"/>
                </a:solidFill>
                <a:latin typeface="+mj-lt"/>
              </a:rPr>
              <a:t>gayret</a:t>
            </a:r>
            <a:r>
              <a:rPr lang="en-US" sz="2000" dirty="0">
                <a:solidFill>
                  <a:srgbClr val="FFFFFF"/>
                </a:solidFill>
                <a:latin typeface="+mj-lt"/>
              </a:rPr>
              <a:t> </a:t>
            </a:r>
            <a:r>
              <a:rPr lang="en-US" sz="2000" dirty="0" err="1">
                <a:solidFill>
                  <a:srgbClr val="FFFFFF"/>
                </a:solidFill>
                <a:latin typeface="+mj-lt"/>
              </a:rPr>
              <a:t>gösterir</a:t>
            </a:r>
            <a:r>
              <a:rPr lang="en-US" sz="2000" dirty="0">
                <a:solidFill>
                  <a:srgbClr val="FFFFFF"/>
                </a:solidFill>
                <a:latin typeface="+mj-lt"/>
              </a:rPr>
              <a:t>. </a:t>
            </a:r>
            <a:r>
              <a:rPr lang="en-US" sz="2000" dirty="0" err="1">
                <a:solidFill>
                  <a:srgbClr val="FFFFFF"/>
                </a:solidFill>
                <a:latin typeface="+mj-lt"/>
              </a:rPr>
              <a:t>Sürdürülebilir</a:t>
            </a:r>
            <a:r>
              <a:rPr lang="en-US" sz="2000" dirty="0">
                <a:solidFill>
                  <a:srgbClr val="FFFFFF"/>
                </a:solidFill>
                <a:latin typeface="+mj-lt"/>
              </a:rPr>
              <a:t> </a:t>
            </a:r>
            <a:r>
              <a:rPr lang="en-US" sz="2000" dirty="0" err="1">
                <a:solidFill>
                  <a:srgbClr val="FFFFFF"/>
                </a:solidFill>
                <a:latin typeface="+mj-lt"/>
              </a:rPr>
              <a:t>kaynak</a:t>
            </a:r>
            <a:r>
              <a:rPr lang="en-US" sz="2000" dirty="0">
                <a:solidFill>
                  <a:srgbClr val="FFFFFF"/>
                </a:solidFill>
                <a:latin typeface="+mj-lt"/>
              </a:rPr>
              <a:t> </a:t>
            </a:r>
            <a:r>
              <a:rPr lang="en-US" sz="2000" dirty="0" err="1">
                <a:solidFill>
                  <a:srgbClr val="FFFFFF"/>
                </a:solidFill>
                <a:latin typeface="+mj-lt"/>
              </a:rPr>
              <a:t>kullanımı</a:t>
            </a:r>
            <a:r>
              <a:rPr lang="en-US" sz="2000" dirty="0">
                <a:solidFill>
                  <a:srgbClr val="FFFFFF"/>
                </a:solidFill>
                <a:latin typeface="+mj-lt"/>
              </a:rPr>
              <a:t>, </a:t>
            </a:r>
            <a:r>
              <a:rPr lang="en-US" sz="2000" dirty="0" err="1">
                <a:solidFill>
                  <a:srgbClr val="FFFFFF"/>
                </a:solidFill>
                <a:latin typeface="+mj-lt"/>
              </a:rPr>
              <a:t>geri</a:t>
            </a:r>
            <a:r>
              <a:rPr lang="en-US" sz="2000" dirty="0">
                <a:solidFill>
                  <a:srgbClr val="FFFFFF"/>
                </a:solidFill>
                <a:latin typeface="+mj-lt"/>
              </a:rPr>
              <a:t> </a:t>
            </a:r>
            <a:r>
              <a:rPr lang="en-US" sz="2000" dirty="0" err="1">
                <a:solidFill>
                  <a:srgbClr val="FFFFFF"/>
                </a:solidFill>
                <a:latin typeface="+mj-lt"/>
              </a:rPr>
              <a:t>dönüşüme</a:t>
            </a:r>
            <a:r>
              <a:rPr lang="en-US" sz="2000" dirty="0">
                <a:solidFill>
                  <a:srgbClr val="FFFFFF"/>
                </a:solidFill>
                <a:latin typeface="+mj-lt"/>
              </a:rPr>
              <a:t>, </a:t>
            </a:r>
            <a:r>
              <a:rPr lang="en-US" sz="2000" dirty="0" err="1">
                <a:solidFill>
                  <a:srgbClr val="FFFFFF"/>
                </a:solidFill>
                <a:latin typeface="+mj-lt"/>
              </a:rPr>
              <a:t>su</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hava</a:t>
            </a:r>
            <a:r>
              <a:rPr lang="en-US" sz="2000" dirty="0">
                <a:solidFill>
                  <a:srgbClr val="FFFFFF"/>
                </a:solidFill>
                <a:latin typeface="+mj-lt"/>
              </a:rPr>
              <a:t> </a:t>
            </a:r>
            <a:r>
              <a:rPr lang="en-US" sz="2000" dirty="0" err="1">
                <a:solidFill>
                  <a:srgbClr val="FFFFFF"/>
                </a:solidFill>
                <a:latin typeface="+mj-lt"/>
              </a:rPr>
              <a:t>kalitesine</a:t>
            </a:r>
            <a:r>
              <a:rPr lang="en-US" sz="2000" dirty="0">
                <a:solidFill>
                  <a:srgbClr val="FFFFFF"/>
                </a:solidFill>
                <a:latin typeface="+mj-lt"/>
              </a:rPr>
              <a:t> </a:t>
            </a:r>
            <a:r>
              <a:rPr lang="en-US" sz="2000" dirty="0" err="1">
                <a:solidFill>
                  <a:srgbClr val="FFFFFF"/>
                </a:solidFill>
                <a:latin typeface="+mj-lt"/>
              </a:rPr>
              <a:t>önem</a:t>
            </a:r>
            <a:r>
              <a:rPr lang="en-US" sz="2000" dirty="0">
                <a:solidFill>
                  <a:srgbClr val="FFFFFF"/>
                </a:solidFill>
                <a:latin typeface="+mj-lt"/>
              </a:rPr>
              <a:t> </a:t>
            </a:r>
            <a:r>
              <a:rPr lang="en-US" sz="2000" dirty="0" err="1">
                <a:solidFill>
                  <a:srgbClr val="FFFFFF"/>
                </a:solidFill>
                <a:latin typeface="+mj-lt"/>
              </a:rPr>
              <a:t>verilmesi</a:t>
            </a:r>
            <a:r>
              <a:rPr lang="en-US" sz="2000" dirty="0">
                <a:solidFill>
                  <a:srgbClr val="FFFFFF"/>
                </a:solidFill>
                <a:latin typeface="+mj-lt"/>
              </a:rPr>
              <a:t>, </a:t>
            </a:r>
            <a:r>
              <a:rPr lang="en-US" sz="2000" dirty="0" err="1">
                <a:solidFill>
                  <a:srgbClr val="FFFFFF"/>
                </a:solidFill>
                <a:latin typeface="+mj-lt"/>
              </a:rPr>
              <a:t>iklim</a:t>
            </a:r>
            <a:r>
              <a:rPr lang="en-US" sz="2000" dirty="0">
                <a:solidFill>
                  <a:srgbClr val="FFFFFF"/>
                </a:solidFill>
                <a:latin typeface="+mj-lt"/>
              </a:rPr>
              <a:t> </a:t>
            </a:r>
            <a:r>
              <a:rPr lang="en-US" sz="2000" dirty="0" err="1">
                <a:solidFill>
                  <a:srgbClr val="FFFFFF"/>
                </a:solidFill>
                <a:latin typeface="+mj-lt"/>
              </a:rPr>
              <a:t>değişikliğinin</a:t>
            </a:r>
            <a:r>
              <a:rPr lang="en-US" sz="2000" dirty="0">
                <a:solidFill>
                  <a:srgbClr val="FFFFFF"/>
                </a:solidFill>
                <a:latin typeface="+mj-lt"/>
              </a:rPr>
              <a:t> </a:t>
            </a:r>
            <a:r>
              <a:rPr lang="en-US" sz="2000" dirty="0" err="1">
                <a:solidFill>
                  <a:srgbClr val="FFFFFF"/>
                </a:solidFill>
                <a:latin typeface="+mj-lt"/>
              </a:rPr>
              <a:t>azaltılması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uyumu</a:t>
            </a:r>
            <a:r>
              <a:rPr lang="en-US" sz="2000" dirty="0">
                <a:solidFill>
                  <a:srgbClr val="FFFFFF"/>
                </a:solidFill>
                <a:latin typeface="+mj-lt"/>
              </a:rPr>
              <a:t> </a:t>
            </a:r>
            <a:r>
              <a:rPr lang="en-US" sz="2000" dirty="0" err="1">
                <a:solidFill>
                  <a:srgbClr val="FFFFFF"/>
                </a:solidFill>
                <a:latin typeface="+mj-lt"/>
              </a:rPr>
              <a:t>ile</a:t>
            </a:r>
            <a:r>
              <a:rPr lang="en-US" sz="2000" dirty="0">
                <a:solidFill>
                  <a:srgbClr val="FFFFFF"/>
                </a:solidFill>
                <a:latin typeface="+mj-lt"/>
              </a:rPr>
              <a:t> </a:t>
            </a:r>
            <a:r>
              <a:rPr lang="en-US" sz="2000" dirty="0" err="1">
                <a:solidFill>
                  <a:srgbClr val="FFFFFF"/>
                </a:solidFill>
                <a:latin typeface="+mj-lt"/>
              </a:rPr>
              <a:t>ekosistemlerin</a:t>
            </a:r>
            <a:r>
              <a:rPr lang="en-US" sz="2000" dirty="0">
                <a:solidFill>
                  <a:srgbClr val="FFFFFF"/>
                </a:solidFill>
                <a:latin typeface="+mj-lt"/>
              </a:rPr>
              <a:t> </a:t>
            </a:r>
            <a:r>
              <a:rPr lang="en-US" sz="2000" dirty="0" err="1">
                <a:solidFill>
                  <a:srgbClr val="FFFFFF"/>
                </a:solidFill>
                <a:latin typeface="+mj-lt"/>
              </a:rPr>
              <a:t>korunmasını</a:t>
            </a:r>
            <a:r>
              <a:rPr lang="en-US" sz="2000" dirty="0">
                <a:solidFill>
                  <a:srgbClr val="FFFFFF"/>
                </a:solidFill>
                <a:latin typeface="+mj-lt"/>
              </a:rPr>
              <a:t> </a:t>
            </a:r>
            <a:r>
              <a:rPr lang="en-US" sz="2000" dirty="0" err="1">
                <a:solidFill>
                  <a:srgbClr val="FFFFFF"/>
                </a:solidFill>
                <a:latin typeface="+mj-lt"/>
              </a:rPr>
              <a:t>içermektedir</a:t>
            </a:r>
            <a:r>
              <a:rPr lang="en-US" sz="2000" dirty="0">
                <a:solidFill>
                  <a:srgbClr val="FFFFFF"/>
                </a:solidFill>
                <a:latin typeface="+mj-lt"/>
              </a:rPr>
              <a:t>. </a:t>
            </a:r>
            <a:endParaRPr lang="en-US" sz="2000" dirty="0">
              <a:solidFill>
                <a:srgbClr val="FFFFFF"/>
              </a:solidFill>
              <a:latin typeface="+mj-lt"/>
            </a:endParaRPr>
          </a:p>
          <a:p>
            <a:pPr marL="0" indent="0">
              <a:buNone/>
            </a:pP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Yatırım</a:t>
            </a:r>
            <a:r>
              <a:rPr lang="en-US" sz="2000" dirty="0">
                <a:solidFill>
                  <a:srgbClr val="FFFFFF"/>
                </a:solidFill>
                <a:latin typeface="+mj-lt"/>
              </a:rPr>
              <a:t> </a:t>
            </a:r>
            <a:r>
              <a:rPr lang="en-US" sz="2000" dirty="0" err="1">
                <a:solidFill>
                  <a:srgbClr val="FFFFFF"/>
                </a:solidFill>
                <a:latin typeface="+mj-lt"/>
              </a:rPr>
              <a:t>kararları</a:t>
            </a:r>
            <a:r>
              <a:rPr lang="en-US" sz="2000" dirty="0">
                <a:solidFill>
                  <a:srgbClr val="FFFFFF"/>
                </a:solidFill>
                <a:latin typeface="+mj-lt"/>
              </a:rPr>
              <a:t> </a:t>
            </a:r>
            <a:r>
              <a:rPr lang="en-US" sz="2000" dirty="0" err="1">
                <a:solidFill>
                  <a:srgbClr val="FFFFFF"/>
                </a:solidFill>
                <a:latin typeface="+mj-lt"/>
              </a:rPr>
              <a:t>alınırken</a:t>
            </a:r>
            <a:r>
              <a:rPr lang="en-US" sz="2000" dirty="0">
                <a:solidFill>
                  <a:srgbClr val="FFFFFF"/>
                </a:solidFill>
                <a:latin typeface="+mj-lt"/>
              </a:rPr>
              <a:t> </a:t>
            </a:r>
            <a:r>
              <a:rPr lang="en-US" sz="2000" dirty="0" err="1">
                <a:solidFill>
                  <a:srgbClr val="FFFFFF"/>
                </a:solidFill>
                <a:latin typeface="+mj-lt"/>
              </a:rPr>
              <a:t>çevresel</a:t>
            </a:r>
            <a:r>
              <a:rPr lang="en-US" sz="2000" dirty="0">
                <a:solidFill>
                  <a:srgbClr val="FFFFFF"/>
                </a:solidFill>
                <a:latin typeface="+mj-lt"/>
              </a:rPr>
              <a:t> </a:t>
            </a:r>
            <a:r>
              <a:rPr lang="en-US" sz="2000" dirty="0" err="1">
                <a:solidFill>
                  <a:srgbClr val="FFFFFF"/>
                </a:solidFill>
                <a:latin typeface="+mj-lt"/>
              </a:rPr>
              <a:t>kıstaslar</a:t>
            </a:r>
            <a:r>
              <a:rPr lang="en-US" sz="2000" dirty="0">
                <a:solidFill>
                  <a:srgbClr val="FFFFFF"/>
                </a:solidFill>
                <a:latin typeface="+mj-lt"/>
              </a:rPr>
              <a:t> </a:t>
            </a:r>
            <a:r>
              <a:rPr lang="en-US" sz="2000" dirty="0" err="1">
                <a:solidFill>
                  <a:srgbClr val="FFFFFF"/>
                </a:solidFill>
                <a:latin typeface="+mj-lt"/>
              </a:rPr>
              <a:t>dikkate</a:t>
            </a:r>
            <a:r>
              <a:rPr lang="en-US" sz="2000" dirty="0">
                <a:solidFill>
                  <a:srgbClr val="FFFFFF"/>
                </a:solidFill>
                <a:latin typeface="+mj-lt"/>
              </a:rPr>
              <a:t> </a:t>
            </a:r>
            <a:r>
              <a:rPr lang="en-US" sz="2000" dirty="0" err="1">
                <a:solidFill>
                  <a:srgbClr val="FFFFFF"/>
                </a:solidFill>
                <a:latin typeface="+mj-lt"/>
              </a:rPr>
              <a:t>alınır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faaliyetlerde</a:t>
            </a:r>
            <a:r>
              <a:rPr lang="en-US" sz="2000" dirty="0">
                <a:solidFill>
                  <a:srgbClr val="FFFFFF"/>
                </a:solidFill>
                <a:latin typeface="+mj-lt"/>
              </a:rPr>
              <a:t> </a:t>
            </a:r>
            <a:r>
              <a:rPr lang="en-US" sz="2000" dirty="0" err="1">
                <a:solidFill>
                  <a:srgbClr val="FFFFFF"/>
                </a:solidFill>
                <a:latin typeface="+mj-lt"/>
              </a:rPr>
              <a:t>çevreye</a:t>
            </a:r>
            <a:r>
              <a:rPr lang="en-US" sz="2000" dirty="0">
                <a:solidFill>
                  <a:srgbClr val="FFFFFF"/>
                </a:solidFill>
                <a:latin typeface="+mj-lt"/>
              </a:rPr>
              <a:t> </a:t>
            </a:r>
            <a:r>
              <a:rPr lang="en-US" sz="2000" dirty="0" err="1">
                <a:solidFill>
                  <a:srgbClr val="FFFFFF"/>
                </a:solidFill>
                <a:latin typeface="+mj-lt"/>
              </a:rPr>
              <a:t>olabilecek</a:t>
            </a:r>
            <a:r>
              <a:rPr lang="en-US" sz="2000" dirty="0">
                <a:solidFill>
                  <a:srgbClr val="FFFFFF"/>
                </a:solidFill>
                <a:latin typeface="+mj-lt"/>
              </a:rPr>
              <a:t> </a:t>
            </a:r>
            <a:r>
              <a:rPr lang="en-US" sz="2000" dirty="0" err="1">
                <a:solidFill>
                  <a:srgbClr val="FFFFFF"/>
                </a:solidFill>
                <a:latin typeface="+mj-lt"/>
              </a:rPr>
              <a:t>etkiler</a:t>
            </a:r>
            <a:r>
              <a:rPr lang="en-US" sz="2000" dirty="0">
                <a:solidFill>
                  <a:srgbClr val="FFFFFF"/>
                </a:solidFill>
                <a:latin typeface="+mj-lt"/>
              </a:rPr>
              <a:t> </a:t>
            </a:r>
            <a:r>
              <a:rPr lang="en-US" sz="2000" dirty="0" err="1">
                <a:solidFill>
                  <a:srgbClr val="FFFFFF"/>
                </a:solidFill>
                <a:latin typeface="+mj-lt"/>
              </a:rPr>
              <a:t>dikkate</a:t>
            </a:r>
            <a:r>
              <a:rPr lang="en-US" sz="2000" dirty="0">
                <a:solidFill>
                  <a:srgbClr val="FFFFFF"/>
                </a:solidFill>
                <a:latin typeface="+mj-lt"/>
              </a:rPr>
              <a:t> </a:t>
            </a:r>
            <a:r>
              <a:rPr lang="en-US" sz="2000" dirty="0" err="1">
                <a:solidFill>
                  <a:srgbClr val="FFFFFF"/>
                </a:solidFill>
                <a:latin typeface="+mj-lt"/>
              </a:rPr>
              <a:t>alınır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Çevreyi</a:t>
            </a:r>
            <a:r>
              <a:rPr lang="en-US" sz="2000" dirty="0">
                <a:solidFill>
                  <a:srgbClr val="FFFFFF"/>
                </a:solidFill>
                <a:latin typeface="+mj-lt"/>
              </a:rPr>
              <a:t> </a:t>
            </a:r>
            <a:r>
              <a:rPr lang="en-US" sz="2000" dirty="0" err="1">
                <a:solidFill>
                  <a:srgbClr val="FFFFFF"/>
                </a:solidFill>
                <a:latin typeface="+mj-lt"/>
              </a:rPr>
              <a:t>tehdit</a:t>
            </a:r>
            <a:r>
              <a:rPr lang="en-US" sz="2000" dirty="0">
                <a:solidFill>
                  <a:srgbClr val="FFFFFF"/>
                </a:solidFill>
                <a:latin typeface="+mj-lt"/>
              </a:rPr>
              <a:t> </a:t>
            </a:r>
            <a:r>
              <a:rPr lang="en-US" sz="2000" dirty="0" err="1">
                <a:solidFill>
                  <a:srgbClr val="FFFFFF"/>
                </a:solidFill>
                <a:latin typeface="+mj-lt"/>
              </a:rPr>
              <a:t>eden</a:t>
            </a:r>
            <a:r>
              <a:rPr lang="en-US" sz="2000" dirty="0">
                <a:solidFill>
                  <a:srgbClr val="FFFFFF"/>
                </a:solidFill>
                <a:latin typeface="+mj-lt"/>
              </a:rPr>
              <a:t> </a:t>
            </a:r>
            <a:r>
              <a:rPr lang="en-US" sz="2000" dirty="0" err="1">
                <a:solidFill>
                  <a:srgbClr val="FFFFFF"/>
                </a:solidFill>
                <a:latin typeface="+mj-lt"/>
              </a:rPr>
              <a:t>unsurlar</a:t>
            </a:r>
            <a:r>
              <a:rPr lang="en-US" sz="2000" dirty="0">
                <a:solidFill>
                  <a:srgbClr val="FFFFFF"/>
                </a:solidFill>
                <a:latin typeface="+mj-lt"/>
              </a:rPr>
              <a:t> </a:t>
            </a:r>
            <a:r>
              <a:rPr lang="en-US" sz="2000" dirty="0" err="1">
                <a:solidFill>
                  <a:srgbClr val="FFFFFF"/>
                </a:solidFill>
                <a:latin typeface="+mj-lt"/>
              </a:rPr>
              <a:t>belirlenir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Malzeme</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ekipman</a:t>
            </a:r>
            <a:r>
              <a:rPr lang="en-US" sz="2000" dirty="0">
                <a:solidFill>
                  <a:srgbClr val="FFFFFF"/>
                </a:solidFill>
                <a:latin typeface="+mj-lt"/>
              </a:rPr>
              <a:t> </a:t>
            </a:r>
            <a:r>
              <a:rPr lang="en-US" sz="2000" dirty="0" err="1">
                <a:solidFill>
                  <a:srgbClr val="FFFFFF"/>
                </a:solidFill>
                <a:latin typeface="+mj-lt"/>
              </a:rPr>
              <a:t>seçilirken</a:t>
            </a:r>
            <a:r>
              <a:rPr lang="en-US" sz="2000" dirty="0">
                <a:solidFill>
                  <a:srgbClr val="FFFFFF"/>
                </a:solidFill>
                <a:latin typeface="+mj-lt"/>
              </a:rPr>
              <a:t> </a:t>
            </a:r>
            <a:r>
              <a:rPr lang="en-US" sz="2000" dirty="0" err="1">
                <a:solidFill>
                  <a:srgbClr val="FFFFFF"/>
                </a:solidFill>
                <a:latin typeface="+mj-lt"/>
              </a:rPr>
              <a:t>çevreye</a:t>
            </a:r>
            <a:r>
              <a:rPr lang="en-US" sz="2000" dirty="0">
                <a:solidFill>
                  <a:srgbClr val="FFFFFF"/>
                </a:solidFill>
                <a:latin typeface="+mj-lt"/>
              </a:rPr>
              <a:t> </a:t>
            </a:r>
            <a:r>
              <a:rPr lang="en-US" sz="2000" dirty="0" err="1">
                <a:solidFill>
                  <a:srgbClr val="FFFFFF"/>
                </a:solidFill>
                <a:latin typeface="+mj-lt"/>
              </a:rPr>
              <a:t>olumsuz</a:t>
            </a:r>
            <a:r>
              <a:rPr lang="en-US" sz="2000" dirty="0">
                <a:solidFill>
                  <a:srgbClr val="FFFFFF"/>
                </a:solidFill>
                <a:latin typeface="+mj-lt"/>
              </a:rPr>
              <a:t> </a:t>
            </a:r>
            <a:r>
              <a:rPr lang="en-US" sz="2000" dirty="0" err="1">
                <a:solidFill>
                  <a:srgbClr val="FFFFFF"/>
                </a:solidFill>
                <a:latin typeface="+mj-lt"/>
              </a:rPr>
              <a:t>etkisi</a:t>
            </a:r>
            <a:r>
              <a:rPr lang="en-US" sz="2000" dirty="0">
                <a:solidFill>
                  <a:srgbClr val="FFFFFF"/>
                </a:solidFill>
                <a:latin typeface="+mj-lt"/>
              </a:rPr>
              <a:t> </a:t>
            </a:r>
            <a:r>
              <a:rPr lang="en-US" sz="2000" dirty="0" err="1">
                <a:solidFill>
                  <a:srgbClr val="FFFFFF"/>
                </a:solidFill>
                <a:latin typeface="+mj-lt"/>
              </a:rPr>
              <a:t>en</a:t>
            </a:r>
            <a:r>
              <a:rPr lang="en-US" sz="2000" dirty="0">
                <a:solidFill>
                  <a:srgbClr val="FFFFFF"/>
                </a:solidFill>
                <a:latin typeface="+mj-lt"/>
              </a:rPr>
              <a:t> </a:t>
            </a:r>
            <a:r>
              <a:rPr lang="en-US" sz="2000" dirty="0" err="1">
                <a:solidFill>
                  <a:srgbClr val="FFFFFF"/>
                </a:solidFill>
                <a:latin typeface="+mj-lt"/>
              </a:rPr>
              <a:t>az</a:t>
            </a:r>
            <a:r>
              <a:rPr lang="en-US" sz="2000" dirty="0">
                <a:solidFill>
                  <a:srgbClr val="FFFFFF"/>
                </a:solidFill>
                <a:latin typeface="+mj-lt"/>
              </a:rPr>
              <a:t> </a:t>
            </a:r>
            <a:r>
              <a:rPr lang="en-US" sz="2000" dirty="0" err="1">
                <a:solidFill>
                  <a:srgbClr val="FFFFFF"/>
                </a:solidFill>
                <a:latin typeface="+mj-lt"/>
              </a:rPr>
              <a:t>olacaklar</a:t>
            </a:r>
            <a:r>
              <a:rPr lang="en-US" sz="2000" dirty="0">
                <a:solidFill>
                  <a:srgbClr val="FFFFFF"/>
                </a:solidFill>
                <a:latin typeface="+mj-lt"/>
              </a:rPr>
              <a:t> </a:t>
            </a:r>
            <a:r>
              <a:rPr lang="en-US" sz="2000" dirty="0" err="1">
                <a:solidFill>
                  <a:srgbClr val="FFFFFF"/>
                </a:solidFill>
                <a:latin typeface="+mj-lt"/>
              </a:rPr>
              <a:t>tercih</a:t>
            </a:r>
            <a:r>
              <a:rPr lang="en-US" sz="2000" dirty="0">
                <a:solidFill>
                  <a:srgbClr val="FFFFFF"/>
                </a:solidFill>
                <a:latin typeface="+mj-lt"/>
              </a:rPr>
              <a:t> </a:t>
            </a:r>
            <a:r>
              <a:rPr lang="en-US" sz="2000" dirty="0" err="1">
                <a:solidFill>
                  <a:srgbClr val="FFFFFF"/>
                </a:solidFill>
                <a:latin typeface="+mj-lt"/>
              </a:rPr>
              <a:t>edilir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Çevre</a:t>
            </a:r>
            <a:r>
              <a:rPr lang="en-US" sz="2000" dirty="0">
                <a:solidFill>
                  <a:srgbClr val="FFFFFF"/>
                </a:solidFill>
                <a:latin typeface="+mj-lt"/>
              </a:rPr>
              <a:t> </a:t>
            </a:r>
            <a:r>
              <a:rPr lang="en-US" sz="2000" dirty="0" err="1">
                <a:solidFill>
                  <a:srgbClr val="FFFFFF"/>
                </a:solidFill>
                <a:latin typeface="+mj-lt"/>
              </a:rPr>
              <a:t>bilincini</a:t>
            </a:r>
            <a:r>
              <a:rPr lang="en-US" sz="2000" dirty="0">
                <a:solidFill>
                  <a:srgbClr val="FFFFFF"/>
                </a:solidFill>
                <a:latin typeface="+mj-lt"/>
              </a:rPr>
              <a:t> </a:t>
            </a:r>
            <a:r>
              <a:rPr lang="en-US" sz="2000" dirty="0" err="1">
                <a:solidFill>
                  <a:srgbClr val="FFFFFF"/>
                </a:solidFill>
                <a:latin typeface="+mj-lt"/>
              </a:rPr>
              <a:t>organizasyon</a:t>
            </a:r>
            <a:r>
              <a:rPr lang="en-US" sz="2000" dirty="0">
                <a:solidFill>
                  <a:srgbClr val="FFFFFF"/>
                </a:solidFill>
                <a:latin typeface="+mj-lt"/>
              </a:rPr>
              <a:t> </a:t>
            </a:r>
            <a:r>
              <a:rPr lang="en-US" sz="2000" dirty="0" err="1">
                <a:solidFill>
                  <a:srgbClr val="FFFFFF"/>
                </a:solidFill>
                <a:latin typeface="+mj-lt"/>
              </a:rPr>
              <a:t>kültürünün</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parçası</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kabul</a:t>
            </a:r>
            <a:r>
              <a:rPr lang="en-US" sz="2000" dirty="0">
                <a:solidFill>
                  <a:srgbClr val="FFFFFF"/>
                </a:solidFill>
                <a:latin typeface="+mj-lt"/>
              </a:rPr>
              <a:t> </a:t>
            </a:r>
            <a:r>
              <a:rPr lang="en-US" sz="2000" dirty="0" err="1">
                <a:solidFill>
                  <a:srgbClr val="FFFFFF"/>
                </a:solidFill>
                <a:latin typeface="+mj-lt"/>
              </a:rPr>
              <a:t>eder</a:t>
            </a:r>
            <a:r>
              <a:rPr lang="en-US" sz="2000" dirty="0">
                <a:solidFill>
                  <a:srgbClr val="FFFFFF"/>
                </a:solidFill>
                <a:latin typeface="+mj-lt"/>
              </a:rPr>
              <a:t>,</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şil çimler üzerinde ampul"/>
          <p:cNvPicPr>
            <a:picLocks noChangeAspect="1"/>
          </p:cNvPicPr>
          <p:nvPr/>
        </p:nvPicPr>
        <p:blipFill rotWithShape="1">
          <a:blip r:embed="rId1">
            <a:alphaModFix amt="35000"/>
          </a:blip>
          <a:srcRect t="1709" b="14021"/>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304144"/>
            <a:ext cx="10839138" cy="5188731"/>
          </a:xfrm>
        </p:spPr>
        <p:txBody>
          <a:bodyPr>
            <a:normAutofit fontScale="92500" lnSpcReduction="10000"/>
          </a:bodyPr>
          <a:lstStyle/>
          <a:p>
            <a:pPr marL="0" indent="0">
              <a:buNone/>
            </a:pPr>
            <a:r>
              <a:rPr lang="en-US" sz="2200" b="1" u="sng" dirty="0">
                <a:solidFill>
                  <a:srgbClr val="FFFFFF"/>
                </a:solidFill>
                <a:latin typeface="+mj-lt"/>
              </a:rPr>
              <a:t>ENERJİ VERİMLİLİĞİ</a:t>
            </a:r>
            <a:endParaRPr lang="en-US" sz="2200" b="1" u="sng" dirty="0">
              <a:solidFill>
                <a:srgbClr val="FFFFFF"/>
              </a:solidFill>
              <a:latin typeface="+mj-lt"/>
            </a:endParaRPr>
          </a:p>
          <a:p>
            <a:pPr marL="0" indent="0">
              <a:buNone/>
            </a:pPr>
            <a:endParaRPr lang="en-US" sz="2200" b="1" u="sng" dirty="0">
              <a:solidFill>
                <a:srgbClr val="FFFFFF"/>
              </a:solidFill>
              <a:latin typeface="+mj-lt"/>
            </a:endParaRPr>
          </a:p>
          <a:p>
            <a:pPr marL="0" indent="0">
              <a:buNone/>
            </a:pPr>
            <a:r>
              <a:rPr lang="en-US" sz="2200" dirty="0" err="1">
                <a:solidFill>
                  <a:srgbClr val="FFFFFF"/>
                </a:solidFill>
                <a:latin typeface="+mj-lt"/>
              </a:rPr>
              <a:t>Faaliyetlerimizin</a:t>
            </a:r>
            <a:r>
              <a:rPr lang="en-US" sz="2200" dirty="0">
                <a:solidFill>
                  <a:srgbClr val="FFFFFF"/>
                </a:solidFill>
                <a:latin typeface="+mj-lt"/>
              </a:rPr>
              <a:t> ana </a:t>
            </a:r>
            <a:r>
              <a:rPr lang="en-US" sz="2200" dirty="0" err="1">
                <a:solidFill>
                  <a:srgbClr val="FFFFFF"/>
                </a:solidFill>
                <a:latin typeface="+mj-lt"/>
              </a:rPr>
              <a:t>eksenine</a:t>
            </a:r>
            <a:r>
              <a:rPr lang="en-US" sz="2200" dirty="0">
                <a:solidFill>
                  <a:srgbClr val="FFFFFF"/>
                </a:solidFill>
                <a:latin typeface="+mj-lt"/>
              </a:rPr>
              <a:t> </a:t>
            </a:r>
            <a:r>
              <a:rPr lang="en-US" sz="2200" dirty="0" err="1">
                <a:solidFill>
                  <a:srgbClr val="FFFFFF"/>
                </a:solidFill>
                <a:latin typeface="+mj-lt"/>
              </a:rPr>
              <a:t>oturttuğumuz</a:t>
            </a:r>
            <a:r>
              <a:rPr lang="en-US" sz="2200" dirty="0">
                <a:solidFill>
                  <a:srgbClr val="FFFFFF"/>
                </a:solidFill>
                <a:latin typeface="+mj-lt"/>
              </a:rPr>
              <a:t> </a:t>
            </a:r>
            <a:r>
              <a:rPr lang="en-US" sz="2200" dirty="0" err="1">
                <a:solidFill>
                  <a:srgbClr val="FFFFFF"/>
                </a:solidFill>
                <a:latin typeface="+mj-lt"/>
              </a:rPr>
              <a:t>sürdürülebilir</a:t>
            </a:r>
            <a:r>
              <a:rPr lang="en-US" sz="2200" dirty="0">
                <a:solidFill>
                  <a:srgbClr val="FFFFFF"/>
                </a:solidFill>
                <a:latin typeface="+mj-lt"/>
              </a:rPr>
              <a:t> </a:t>
            </a:r>
            <a:r>
              <a:rPr lang="en-US" sz="2200" dirty="0" err="1">
                <a:solidFill>
                  <a:srgbClr val="FFFFFF"/>
                </a:solidFill>
                <a:latin typeface="+mj-lt"/>
              </a:rPr>
              <a:t>büyümenin</a:t>
            </a:r>
            <a:r>
              <a:rPr lang="en-US" sz="2200" dirty="0">
                <a:solidFill>
                  <a:srgbClr val="FFFFFF"/>
                </a:solidFill>
                <a:latin typeface="+mj-lt"/>
              </a:rPr>
              <a:t>, </a:t>
            </a:r>
            <a:r>
              <a:rPr lang="en-US" sz="2200" dirty="0" err="1">
                <a:solidFill>
                  <a:srgbClr val="FFFFFF"/>
                </a:solidFill>
                <a:latin typeface="+mj-lt"/>
              </a:rPr>
              <a:t>sürdürülebilir</a:t>
            </a: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ilkelerini</a:t>
            </a:r>
            <a:r>
              <a:rPr lang="en-US" sz="2200" dirty="0">
                <a:solidFill>
                  <a:srgbClr val="FFFFFF"/>
                </a:solidFill>
                <a:latin typeface="+mj-lt"/>
              </a:rPr>
              <a:t> </a:t>
            </a:r>
            <a:r>
              <a:rPr lang="en-US" sz="2200" dirty="0" err="1">
                <a:solidFill>
                  <a:srgbClr val="FFFFFF"/>
                </a:solidFill>
                <a:latin typeface="+mj-lt"/>
              </a:rPr>
              <a:t>yaşattığımız</a:t>
            </a:r>
            <a:r>
              <a:rPr lang="en-US" sz="2200" dirty="0">
                <a:solidFill>
                  <a:srgbClr val="FFFFFF"/>
                </a:solidFill>
                <a:latin typeface="+mj-lt"/>
              </a:rPr>
              <a:t> </a:t>
            </a:r>
            <a:r>
              <a:rPr lang="en-US" sz="2200" dirty="0" err="1">
                <a:solidFill>
                  <a:srgbClr val="FFFFFF"/>
                </a:solidFill>
                <a:latin typeface="+mj-lt"/>
              </a:rPr>
              <a:t>sürece</a:t>
            </a:r>
            <a:r>
              <a:rPr lang="en-US" sz="2200" dirty="0">
                <a:solidFill>
                  <a:srgbClr val="FFFFFF"/>
                </a:solidFill>
                <a:latin typeface="+mj-lt"/>
              </a:rPr>
              <a:t> </a:t>
            </a:r>
            <a:r>
              <a:rPr lang="en-US" sz="2200" dirty="0" err="1">
                <a:solidFill>
                  <a:srgbClr val="FFFFFF"/>
                </a:solidFill>
                <a:latin typeface="+mj-lt"/>
              </a:rPr>
              <a:t>mümkün</a:t>
            </a:r>
            <a:r>
              <a:rPr lang="en-US" sz="2200" dirty="0">
                <a:solidFill>
                  <a:srgbClr val="FFFFFF"/>
                </a:solidFill>
                <a:latin typeface="+mj-lt"/>
              </a:rPr>
              <a:t> </a:t>
            </a:r>
            <a:r>
              <a:rPr lang="en-US" sz="2200" dirty="0" err="1">
                <a:solidFill>
                  <a:srgbClr val="FFFFFF"/>
                </a:solidFill>
                <a:latin typeface="+mj-lt"/>
              </a:rPr>
              <a:t>olduğunun</a:t>
            </a:r>
            <a:r>
              <a:rPr lang="en-US" sz="2200" dirty="0">
                <a:solidFill>
                  <a:srgbClr val="FFFFFF"/>
                </a:solidFill>
                <a:latin typeface="+mj-lt"/>
              </a:rPr>
              <a:t> </a:t>
            </a:r>
            <a:r>
              <a:rPr lang="en-US" sz="2200" dirty="0" err="1">
                <a:solidFill>
                  <a:srgbClr val="FFFFFF"/>
                </a:solidFill>
                <a:latin typeface="+mj-lt"/>
              </a:rPr>
              <a:t>bilincinde</a:t>
            </a:r>
            <a:r>
              <a:rPr lang="en-US" sz="2200" dirty="0">
                <a:solidFill>
                  <a:srgbClr val="FFFFFF"/>
                </a:solidFill>
                <a:latin typeface="+mj-lt"/>
              </a:rPr>
              <a:t> </a:t>
            </a:r>
            <a:r>
              <a:rPr lang="en-US" sz="2200" dirty="0" err="1">
                <a:solidFill>
                  <a:srgbClr val="FFFFFF"/>
                </a:solidFill>
                <a:latin typeface="+mj-lt"/>
              </a:rPr>
              <a:t>olan</a:t>
            </a:r>
            <a:r>
              <a:rPr lang="en-US" sz="2200" dirty="0">
                <a:solidFill>
                  <a:srgbClr val="FFFFFF"/>
                </a:solidFill>
                <a:latin typeface="+mj-lt"/>
              </a:rPr>
              <a:t> </a:t>
            </a:r>
            <a:r>
              <a:rPr lang="en-US" sz="2200" dirty="0" err="1">
                <a:solidFill>
                  <a:srgbClr val="FFFFFF"/>
                </a:solidFill>
                <a:latin typeface="+mj-lt"/>
              </a:rPr>
              <a:t>bir</a:t>
            </a:r>
            <a:r>
              <a:rPr lang="en-US" sz="2200" dirty="0">
                <a:solidFill>
                  <a:srgbClr val="FFFFFF"/>
                </a:solidFill>
                <a:latin typeface="+mj-lt"/>
              </a:rPr>
              <a:t> </a:t>
            </a:r>
            <a:r>
              <a:rPr lang="en-US" sz="2200" dirty="0" err="1">
                <a:solidFill>
                  <a:srgbClr val="FFFFFF"/>
                </a:solidFill>
                <a:latin typeface="+mj-lt"/>
              </a:rPr>
              <a:t>kurum</a:t>
            </a:r>
            <a:r>
              <a:rPr lang="en-US" sz="2200" dirty="0">
                <a:solidFill>
                  <a:srgbClr val="FFFFFF"/>
                </a:solidFill>
                <a:latin typeface="+mj-lt"/>
              </a:rPr>
              <a:t> </a:t>
            </a:r>
            <a:r>
              <a:rPr lang="en-US" sz="2200" dirty="0" err="1">
                <a:solidFill>
                  <a:srgbClr val="FFFFFF"/>
                </a:solidFill>
                <a:latin typeface="+mj-lt"/>
              </a:rPr>
              <a:t>olarak</a:t>
            </a:r>
            <a:r>
              <a:rPr lang="en-US" sz="2200" dirty="0">
                <a:solidFill>
                  <a:srgbClr val="FFFFFF"/>
                </a:solidFill>
                <a:latin typeface="+mj-lt"/>
              </a:rPr>
              <a:t>, </a:t>
            </a:r>
            <a:endParaRPr lang="en-US" sz="2200" dirty="0">
              <a:solidFill>
                <a:srgbClr val="FFFFFF"/>
              </a:solidFill>
              <a:latin typeface="+mj-lt"/>
            </a:endParaRPr>
          </a:p>
          <a:p>
            <a:pPr marL="0" indent="0">
              <a:buNone/>
            </a:pP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Doğal</a:t>
            </a:r>
            <a:r>
              <a:rPr lang="en-US" sz="2200" dirty="0">
                <a:solidFill>
                  <a:srgbClr val="FFFFFF"/>
                </a:solidFill>
                <a:latin typeface="+mj-lt"/>
              </a:rPr>
              <a:t> </a:t>
            </a:r>
            <a:r>
              <a:rPr lang="en-US" sz="2200" dirty="0" err="1">
                <a:solidFill>
                  <a:srgbClr val="FFFFFF"/>
                </a:solidFill>
                <a:latin typeface="+mj-lt"/>
              </a:rPr>
              <a:t>kaynakları</a:t>
            </a:r>
            <a:r>
              <a:rPr lang="en-US" sz="2200" dirty="0">
                <a:solidFill>
                  <a:srgbClr val="FFFFFF"/>
                </a:solidFill>
                <a:latin typeface="+mj-lt"/>
              </a:rPr>
              <a:t> </a:t>
            </a:r>
            <a:r>
              <a:rPr lang="en-US" sz="2200" dirty="0" err="1">
                <a:solidFill>
                  <a:srgbClr val="FFFFFF"/>
                </a:solidFill>
                <a:latin typeface="+mj-lt"/>
              </a:rPr>
              <a:t>verimli</a:t>
            </a:r>
            <a:r>
              <a:rPr lang="en-US" sz="2200" dirty="0">
                <a:solidFill>
                  <a:srgbClr val="FFFFFF"/>
                </a:solidFill>
                <a:latin typeface="+mj-lt"/>
              </a:rPr>
              <a:t> </a:t>
            </a:r>
            <a:r>
              <a:rPr lang="en-US" sz="2200" dirty="0" err="1">
                <a:solidFill>
                  <a:srgbClr val="FFFFFF"/>
                </a:solidFill>
                <a:latin typeface="+mj-lt"/>
              </a:rPr>
              <a:t>kullanmak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Geri </a:t>
            </a:r>
            <a:r>
              <a:rPr lang="en-US" sz="2200" dirty="0" err="1">
                <a:solidFill>
                  <a:srgbClr val="FFFFFF"/>
                </a:solidFill>
                <a:latin typeface="+mj-lt"/>
              </a:rPr>
              <a:t>dönüşüm</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kazanımı</a:t>
            </a:r>
            <a:r>
              <a:rPr lang="en-US" sz="2200" dirty="0">
                <a:solidFill>
                  <a:srgbClr val="FFFFFF"/>
                </a:solidFill>
                <a:latin typeface="+mj-lt"/>
              </a:rPr>
              <a:t> </a:t>
            </a:r>
            <a:r>
              <a:rPr lang="en-US" sz="2200" dirty="0" err="1">
                <a:solidFill>
                  <a:srgbClr val="FFFFFF"/>
                </a:solidFill>
                <a:latin typeface="+mj-lt"/>
              </a:rPr>
              <a:t>arttırmak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verimliliği</a:t>
            </a:r>
            <a:r>
              <a:rPr lang="en-US" sz="2200" dirty="0">
                <a:solidFill>
                  <a:srgbClr val="FFFFFF"/>
                </a:solidFill>
                <a:latin typeface="+mj-lt"/>
              </a:rPr>
              <a:t> </a:t>
            </a:r>
            <a:r>
              <a:rPr lang="en-US" sz="2200" dirty="0" err="1">
                <a:solidFill>
                  <a:srgbClr val="FFFFFF"/>
                </a:solidFill>
                <a:latin typeface="+mj-lt"/>
              </a:rPr>
              <a:t>olan</a:t>
            </a:r>
            <a:r>
              <a:rPr lang="en-US" sz="2200" dirty="0">
                <a:solidFill>
                  <a:srgbClr val="FFFFFF"/>
                </a:solidFill>
                <a:latin typeface="+mj-lt"/>
              </a:rPr>
              <a:t> </a:t>
            </a:r>
            <a:r>
              <a:rPr lang="en-US" sz="2200" dirty="0" err="1">
                <a:solidFill>
                  <a:srgbClr val="FFFFFF"/>
                </a:solidFill>
                <a:latin typeface="+mj-lt"/>
              </a:rPr>
              <a:t>teknolojileri</a:t>
            </a:r>
            <a:r>
              <a:rPr lang="en-US" sz="2200" dirty="0">
                <a:solidFill>
                  <a:srgbClr val="FFFFFF"/>
                </a:solidFill>
                <a:latin typeface="+mj-lt"/>
              </a:rPr>
              <a:t> </a:t>
            </a:r>
            <a:r>
              <a:rPr lang="en-US" sz="2200" dirty="0" err="1">
                <a:solidFill>
                  <a:srgbClr val="FFFFFF"/>
                </a:solidFill>
                <a:latin typeface="+mj-lt"/>
              </a:rPr>
              <a:t>kullanmak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verimliliği</a:t>
            </a:r>
            <a:r>
              <a:rPr lang="en-US" sz="2200" dirty="0">
                <a:solidFill>
                  <a:srgbClr val="FFFFFF"/>
                </a:solidFill>
                <a:latin typeface="+mj-lt"/>
              </a:rPr>
              <a:t> </a:t>
            </a:r>
            <a:r>
              <a:rPr lang="en-US" sz="2200" dirty="0" err="1">
                <a:solidFill>
                  <a:srgbClr val="FFFFFF"/>
                </a:solidFill>
                <a:latin typeface="+mj-lt"/>
              </a:rPr>
              <a:t>sağlayan</a:t>
            </a:r>
            <a:r>
              <a:rPr lang="en-US" sz="2200" dirty="0">
                <a:solidFill>
                  <a:srgbClr val="FFFFFF"/>
                </a:solidFill>
                <a:latin typeface="+mj-lt"/>
              </a:rPr>
              <a:t> </a:t>
            </a:r>
            <a:r>
              <a:rPr lang="en-US" sz="2200" dirty="0" err="1">
                <a:solidFill>
                  <a:srgbClr val="FFFFFF"/>
                </a:solidFill>
                <a:latin typeface="+mj-lt"/>
              </a:rPr>
              <a:t>ürünleri</a:t>
            </a:r>
            <a:r>
              <a:rPr lang="en-US" sz="2200" dirty="0">
                <a:solidFill>
                  <a:srgbClr val="FFFFFF"/>
                </a:solidFill>
                <a:latin typeface="+mj-lt"/>
              </a:rPr>
              <a:t> </a:t>
            </a:r>
            <a:r>
              <a:rPr lang="en-US" sz="2200" dirty="0" err="1">
                <a:solidFill>
                  <a:srgbClr val="FFFFFF"/>
                </a:solidFill>
                <a:latin typeface="+mj-lt"/>
              </a:rPr>
              <a:t>kullanmak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Performansı</a:t>
            </a:r>
            <a:r>
              <a:rPr lang="en-US" sz="2200" dirty="0">
                <a:solidFill>
                  <a:srgbClr val="FFFFFF"/>
                </a:solidFill>
                <a:latin typeface="+mj-lt"/>
              </a:rPr>
              <a:t> </a:t>
            </a:r>
            <a:r>
              <a:rPr lang="en-US" sz="2200" dirty="0" err="1">
                <a:solidFill>
                  <a:srgbClr val="FFFFFF"/>
                </a:solidFill>
                <a:latin typeface="+mj-lt"/>
              </a:rPr>
              <a:t>yüksek</a:t>
            </a:r>
            <a:r>
              <a:rPr lang="en-US" sz="2200" dirty="0">
                <a:solidFill>
                  <a:srgbClr val="FFFFFF"/>
                </a:solidFill>
                <a:latin typeface="+mj-lt"/>
              </a:rPr>
              <a:t> </a:t>
            </a:r>
            <a:r>
              <a:rPr lang="en-US" sz="2200" dirty="0" err="1">
                <a:solidFill>
                  <a:srgbClr val="FFFFFF"/>
                </a:solidFill>
                <a:latin typeface="+mj-lt"/>
              </a:rPr>
              <a:t>tasarımları</a:t>
            </a:r>
            <a:r>
              <a:rPr lang="en-US" sz="2200" dirty="0">
                <a:solidFill>
                  <a:srgbClr val="FFFFFF"/>
                </a:solidFill>
                <a:latin typeface="+mj-lt"/>
              </a:rPr>
              <a:t> </a:t>
            </a:r>
            <a:r>
              <a:rPr lang="en-US" sz="2200" dirty="0" err="1">
                <a:solidFill>
                  <a:srgbClr val="FFFFFF"/>
                </a:solidFill>
                <a:latin typeface="+mj-lt"/>
              </a:rPr>
              <a:t>desteklemek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enerjiyle</a:t>
            </a:r>
            <a:r>
              <a:rPr lang="en-US" sz="2200" dirty="0">
                <a:solidFill>
                  <a:srgbClr val="FFFFFF"/>
                </a:solidFill>
                <a:latin typeface="+mj-lt"/>
              </a:rPr>
              <a:t> </a:t>
            </a:r>
            <a:r>
              <a:rPr lang="en-US" sz="2200" dirty="0" err="1">
                <a:solidFill>
                  <a:srgbClr val="FFFFFF"/>
                </a:solidFill>
                <a:latin typeface="+mj-lt"/>
              </a:rPr>
              <a:t>ilgili</a:t>
            </a:r>
            <a:r>
              <a:rPr lang="en-US" sz="2200" dirty="0">
                <a:solidFill>
                  <a:srgbClr val="FFFFFF"/>
                </a:solidFill>
                <a:latin typeface="+mj-lt"/>
              </a:rPr>
              <a:t> </a:t>
            </a:r>
            <a:r>
              <a:rPr lang="en-US" sz="2200" dirty="0" err="1">
                <a:solidFill>
                  <a:srgbClr val="FFFFFF"/>
                </a:solidFill>
                <a:latin typeface="+mj-lt"/>
              </a:rPr>
              <a:t>yasal</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diğer</a:t>
            </a:r>
            <a:r>
              <a:rPr lang="en-US" sz="2200" dirty="0">
                <a:solidFill>
                  <a:srgbClr val="FFFFFF"/>
                </a:solidFill>
                <a:latin typeface="+mj-lt"/>
              </a:rPr>
              <a:t> </a:t>
            </a:r>
            <a:r>
              <a:rPr lang="en-US" sz="2200" dirty="0" err="1">
                <a:solidFill>
                  <a:srgbClr val="FFFFFF"/>
                </a:solidFill>
                <a:latin typeface="+mj-lt"/>
              </a:rPr>
              <a:t>şartlara</a:t>
            </a:r>
            <a:r>
              <a:rPr lang="en-US" sz="2200" dirty="0">
                <a:solidFill>
                  <a:srgbClr val="FFFFFF"/>
                </a:solidFill>
                <a:latin typeface="+mj-lt"/>
              </a:rPr>
              <a:t> </a:t>
            </a:r>
            <a:r>
              <a:rPr lang="en-US" sz="2200" dirty="0" err="1">
                <a:solidFill>
                  <a:srgbClr val="FFFFFF"/>
                </a:solidFill>
                <a:latin typeface="+mj-lt"/>
              </a:rPr>
              <a:t>uymak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performansımızı</a:t>
            </a:r>
            <a:r>
              <a:rPr lang="en-US" sz="2200" dirty="0">
                <a:solidFill>
                  <a:srgbClr val="FFFFFF"/>
                </a:solidFill>
                <a:latin typeface="+mj-lt"/>
              </a:rPr>
              <a:t> </a:t>
            </a:r>
            <a:r>
              <a:rPr lang="en-US" sz="2200" dirty="0" err="1">
                <a:solidFill>
                  <a:srgbClr val="FFFFFF"/>
                </a:solidFill>
                <a:latin typeface="+mj-lt"/>
              </a:rPr>
              <a:t>geliştirmek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Faaliyetlerimizin</a:t>
            </a:r>
            <a:r>
              <a:rPr lang="en-US" sz="2200" dirty="0">
                <a:solidFill>
                  <a:srgbClr val="FFFFFF"/>
                </a:solidFill>
                <a:latin typeface="+mj-lt"/>
              </a:rPr>
              <a:t> </a:t>
            </a:r>
            <a:r>
              <a:rPr lang="en-US" sz="2200" dirty="0" err="1">
                <a:solidFill>
                  <a:srgbClr val="FFFFFF"/>
                </a:solidFill>
                <a:latin typeface="+mj-lt"/>
              </a:rPr>
              <a:t>olumsuz</a:t>
            </a: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etkilerini</a:t>
            </a:r>
            <a:r>
              <a:rPr lang="en-US" sz="2200" dirty="0">
                <a:solidFill>
                  <a:srgbClr val="FFFFFF"/>
                </a:solidFill>
                <a:latin typeface="+mj-lt"/>
              </a:rPr>
              <a:t> </a:t>
            </a:r>
            <a:r>
              <a:rPr lang="en-US" sz="2200" dirty="0" err="1">
                <a:solidFill>
                  <a:srgbClr val="FFFFFF"/>
                </a:solidFill>
                <a:latin typeface="+mj-lt"/>
              </a:rPr>
              <a:t>azaltmak</a:t>
            </a:r>
            <a:r>
              <a:rPr lang="en-US" sz="2200" dirty="0">
                <a:solidFill>
                  <a:srgbClr val="FFFFFF"/>
                </a:solidFill>
                <a:latin typeface="+mj-lt"/>
              </a:rPr>
              <a:t> </a:t>
            </a:r>
            <a:r>
              <a:rPr lang="en-US" sz="2200" dirty="0" err="1">
                <a:solidFill>
                  <a:srgbClr val="FFFFFF"/>
                </a:solidFill>
                <a:latin typeface="+mj-lt"/>
              </a:rPr>
              <a:t>için</a:t>
            </a:r>
            <a:r>
              <a:rPr lang="en-US" sz="2200" dirty="0">
                <a:solidFill>
                  <a:srgbClr val="FFFFFF"/>
                </a:solidFill>
                <a:latin typeface="+mj-lt"/>
              </a:rPr>
              <a:t> </a:t>
            </a:r>
            <a:r>
              <a:rPr lang="en-US" sz="2200" dirty="0" err="1">
                <a:solidFill>
                  <a:srgbClr val="FFFFFF"/>
                </a:solidFill>
                <a:latin typeface="+mj-lt"/>
              </a:rPr>
              <a:t>gerekli</a:t>
            </a:r>
            <a:r>
              <a:rPr lang="en-US" sz="2200" dirty="0">
                <a:solidFill>
                  <a:srgbClr val="FFFFFF"/>
                </a:solidFill>
                <a:latin typeface="+mj-lt"/>
              </a:rPr>
              <a:t> </a:t>
            </a:r>
            <a:r>
              <a:rPr lang="en-US" sz="2200" dirty="0" err="1">
                <a:solidFill>
                  <a:srgbClr val="FFFFFF"/>
                </a:solidFill>
                <a:latin typeface="+mj-lt"/>
              </a:rPr>
              <a:t>tedbirleri</a:t>
            </a:r>
            <a:r>
              <a:rPr lang="en-US" sz="2200" dirty="0">
                <a:solidFill>
                  <a:srgbClr val="FFFFFF"/>
                </a:solidFill>
                <a:latin typeface="+mj-lt"/>
              </a:rPr>
              <a:t> </a:t>
            </a:r>
            <a:r>
              <a:rPr lang="en-US" sz="2200" dirty="0" err="1">
                <a:solidFill>
                  <a:srgbClr val="FFFFFF"/>
                </a:solidFill>
                <a:latin typeface="+mj-lt"/>
              </a:rPr>
              <a:t>almak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Belirlenen</a:t>
            </a:r>
            <a:r>
              <a:rPr lang="en-US" sz="2200" dirty="0">
                <a:solidFill>
                  <a:srgbClr val="FFFFFF"/>
                </a:solidFill>
                <a:latin typeface="+mj-lt"/>
              </a:rPr>
              <a:t> </a:t>
            </a:r>
            <a:r>
              <a:rPr lang="en-US" sz="2200" dirty="0" err="1">
                <a:solidFill>
                  <a:srgbClr val="FFFFFF"/>
                </a:solidFill>
                <a:latin typeface="+mj-lt"/>
              </a:rPr>
              <a:t>amaç</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hedeflerimizi</a:t>
            </a:r>
            <a:r>
              <a:rPr lang="en-US" sz="2200" dirty="0">
                <a:solidFill>
                  <a:srgbClr val="FFFFFF"/>
                </a:solidFill>
                <a:latin typeface="+mj-lt"/>
              </a:rPr>
              <a:t> </a:t>
            </a:r>
            <a:r>
              <a:rPr lang="en-US" sz="2200" dirty="0" err="1">
                <a:solidFill>
                  <a:srgbClr val="FFFFFF"/>
                </a:solidFill>
                <a:latin typeface="+mj-lt"/>
              </a:rPr>
              <a:t>periyodik</a:t>
            </a:r>
            <a:r>
              <a:rPr lang="en-US" sz="2200" dirty="0">
                <a:solidFill>
                  <a:srgbClr val="FFFFFF"/>
                </a:solidFill>
                <a:latin typeface="+mj-lt"/>
              </a:rPr>
              <a:t> </a:t>
            </a:r>
            <a:r>
              <a:rPr lang="en-US" sz="2200" dirty="0" err="1">
                <a:solidFill>
                  <a:srgbClr val="FFFFFF"/>
                </a:solidFill>
                <a:latin typeface="+mj-lt"/>
              </a:rPr>
              <a:t>olarak</a:t>
            </a:r>
            <a:r>
              <a:rPr lang="en-US" sz="2200" dirty="0">
                <a:solidFill>
                  <a:srgbClr val="FFFFFF"/>
                </a:solidFill>
                <a:latin typeface="+mj-lt"/>
              </a:rPr>
              <a:t> </a:t>
            </a:r>
            <a:r>
              <a:rPr lang="en-US" sz="2200" dirty="0" err="1">
                <a:solidFill>
                  <a:srgbClr val="FFFFFF"/>
                </a:solidFill>
                <a:latin typeface="+mj-lt"/>
              </a:rPr>
              <a:t>gözden</a:t>
            </a:r>
            <a:r>
              <a:rPr lang="en-US" sz="2200" dirty="0">
                <a:solidFill>
                  <a:srgbClr val="FFFFFF"/>
                </a:solidFill>
                <a:latin typeface="+mj-lt"/>
              </a:rPr>
              <a:t> </a:t>
            </a:r>
            <a:r>
              <a:rPr lang="en-US" sz="2200" dirty="0" err="1">
                <a:solidFill>
                  <a:srgbClr val="FFFFFF"/>
                </a:solidFill>
                <a:latin typeface="+mj-lt"/>
              </a:rPr>
              <a:t>geçirmek</a:t>
            </a:r>
            <a:r>
              <a:rPr lang="en-US" sz="2200" dirty="0">
                <a:solidFill>
                  <a:srgbClr val="FFFFFF"/>
                </a:solidFill>
                <a:latin typeface="+mj-lt"/>
              </a:rPr>
              <a:t>,</a:t>
            </a:r>
            <a:endParaRPr lang="en-US" sz="2200" b="1" u="sng" dirty="0">
              <a:solidFill>
                <a:srgbClr val="FFFFFF"/>
              </a:solidFill>
              <a:latin typeface="+mj-lt"/>
            </a:endParaRPr>
          </a:p>
          <a:p>
            <a:pPr marL="0" indent="0">
              <a:buNone/>
            </a:pPr>
            <a:endParaRPr lang="en-US" sz="11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 grup çok renkli ahşap insan figürü"/>
          <p:cNvPicPr>
            <a:picLocks noChangeAspect="1"/>
          </p:cNvPicPr>
          <p:nvPr/>
        </p:nvPicPr>
        <p:blipFill rotWithShape="1">
          <a:blip r:embed="rId1">
            <a:alphaModFix amt="35000"/>
          </a:blip>
          <a:srcRect t="9386" b="9386"/>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US" sz="2000" b="1" u="sng" dirty="0">
                <a:solidFill>
                  <a:srgbClr val="FFFFFF"/>
                </a:solidFill>
                <a:latin typeface="+mj-lt"/>
              </a:rPr>
              <a:t>KADIN HAKLARI VE CİNSİYET EŞİTLİĞİ</a:t>
            </a:r>
            <a:endParaRPr lang="en-US" sz="2000" b="1" u="sng" dirty="0">
              <a:solidFill>
                <a:srgbClr val="FFFFFF"/>
              </a:solidFill>
              <a:latin typeface="+mj-lt"/>
            </a:endParaRPr>
          </a:p>
          <a:p>
            <a:pPr marL="0" indent="0">
              <a:buNone/>
            </a:pPr>
            <a:endParaRPr lang="en-US" sz="2000" b="1" u="sng"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Kurumumuz</a:t>
            </a:r>
            <a:r>
              <a:rPr lang="en-US" sz="2000" dirty="0">
                <a:solidFill>
                  <a:srgbClr val="FFFFFF"/>
                </a:solidFill>
                <a:latin typeface="+mj-lt"/>
              </a:rPr>
              <a:t> </a:t>
            </a:r>
            <a:r>
              <a:rPr lang="en-US" sz="2000" dirty="0" err="1">
                <a:solidFill>
                  <a:srgbClr val="FFFFFF"/>
                </a:solidFill>
                <a:latin typeface="+mj-lt"/>
              </a:rPr>
              <a:t>işleyişi</a:t>
            </a:r>
            <a:r>
              <a:rPr lang="en-US" sz="2000" dirty="0">
                <a:solidFill>
                  <a:srgbClr val="FFFFFF"/>
                </a:solidFill>
                <a:latin typeface="+mj-lt"/>
              </a:rPr>
              <a:t> </a:t>
            </a:r>
            <a:r>
              <a:rPr lang="en-US" sz="2000" dirty="0" err="1">
                <a:solidFill>
                  <a:srgbClr val="FFFFFF"/>
                </a:solidFill>
                <a:latin typeface="+mj-lt"/>
              </a:rPr>
              <a:t>toplumsal</a:t>
            </a:r>
            <a:r>
              <a:rPr lang="en-US" sz="2000" dirty="0">
                <a:solidFill>
                  <a:srgbClr val="FFFFFF"/>
                </a:solidFill>
                <a:latin typeface="+mj-lt"/>
              </a:rPr>
              <a:t> </a:t>
            </a:r>
            <a:r>
              <a:rPr lang="en-US" sz="2000" dirty="0" err="1">
                <a:solidFill>
                  <a:srgbClr val="FFFFFF"/>
                </a:solidFill>
                <a:latin typeface="+mj-lt"/>
              </a:rPr>
              <a:t>cinsiyet</a:t>
            </a:r>
            <a:r>
              <a:rPr lang="en-US" sz="2000" dirty="0">
                <a:solidFill>
                  <a:srgbClr val="FFFFFF"/>
                </a:solidFill>
                <a:latin typeface="+mj-lt"/>
              </a:rPr>
              <a:t> </a:t>
            </a:r>
            <a:r>
              <a:rPr lang="en-US" sz="2000" dirty="0" err="1">
                <a:solidFill>
                  <a:srgbClr val="FFFFFF"/>
                </a:solidFill>
                <a:latin typeface="+mj-lt"/>
              </a:rPr>
              <a:t>eşitliği</a:t>
            </a:r>
            <a:r>
              <a:rPr lang="en-US" sz="2000" dirty="0">
                <a:solidFill>
                  <a:srgbClr val="FFFFFF"/>
                </a:solidFill>
                <a:latin typeface="+mj-lt"/>
              </a:rPr>
              <a:t> </a:t>
            </a:r>
            <a:r>
              <a:rPr lang="en-US" sz="2000" dirty="0" err="1">
                <a:solidFill>
                  <a:srgbClr val="FFFFFF"/>
                </a:solidFill>
                <a:latin typeface="+mj-lt"/>
              </a:rPr>
              <a:t>bakış</a:t>
            </a:r>
            <a:r>
              <a:rPr lang="en-US" sz="2000" dirty="0">
                <a:solidFill>
                  <a:srgbClr val="FFFFFF"/>
                </a:solidFill>
                <a:latin typeface="+mj-lt"/>
              </a:rPr>
              <a:t> </a:t>
            </a:r>
            <a:r>
              <a:rPr lang="en-US" sz="2000" dirty="0" err="1">
                <a:solidFill>
                  <a:srgbClr val="FFFFFF"/>
                </a:solidFill>
                <a:latin typeface="+mj-lt"/>
              </a:rPr>
              <a:t>açısına</a:t>
            </a:r>
            <a:r>
              <a:rPr lang="en-US" sz="2000" dirty="0">
                <a:solidFill>
                  <a:srgbClr val="FFFFFF"/>
                </a:solidFill>
                <a:latin typeface="+mj-lt"/>
              </a:rPr>
              <a:t> </a:t>
            </a:r>
            <a:r>
              <a:rPr lang="en-US" sz="2000" dirty="0" err="1">
                <a:solidFill>
                  <a:srgbClr val="FFFFFF"/>
                </a:solidFill>
                <a:latin typeface="+mj-lt"/>
              </a:rPr>
              <a:t>göre</a:t>
            </a:r>
            <a:r>
              <a:rPr lang="en-US" sz="2000" dirty="0">
                <a:solidFill>
                  <a:srgbClr val="FFFFFF"/>
                </a:solidFill>
                <a:latin typeface="+mj-lt"/>
              </a:rPr>
              <a:t> </a:t>
            </a:r>
            <a:r>
              <a:rPr lang="en-US" sz="2000" dirty="0" err="1">
                <a:solidFill>
                  <a:srgbClr val="FFFFFF"/>
                </a:solidFill>
                <a:latin typeface="+mj-lt"/>
              </a:rPr>
              <a:t>düzenler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Kadınları</a:t>
            </a:r>
            <a:r>
              <a:rPr lang="en-US" sz="2000" dirty="0">
                <a:solidFill>
                  <a:srgbClr val="FFFFFF"/>
                </a:solidFill>
                <a:latin typeface="+mj-lt"/>
              </a:rPr>
              <a:t> </a:t>
            </a:r>
            <a:r>
              <a:rPr lang="en-US" sz="2000" dirty="0" err="1">
                <a:solidFill>
                  <a:srgbClr val="FFFFFF"/>
                </a:solidFill>
                <a:latin typeface="+mj-lt"/>
              </a:rPr>
              <a:t>tek</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kategori</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algılamaz</a:t>
            </a:r>
            <a:r>
              <a:rPr lang="en-US" sz="2000" dirty="0">
                <a:solidFill>
                  <a:srgbClr val="FFFFFF"/>
                </a:solidFill>
                <a:latin typeface="+mj-lt"/>
              </a:rPr>
              <a:t>; </a:t>
            </a:r>
            <a:r>
              <a:rPr lang="en-US" sz="2000" dirty="0" err="1">
                <a:solidFill>
                  <a:srgbClr val="FFFFFF"/>
                </a:solidFill>
                <a:latin typeface="+mj-lt"/>
              </a:rPr>
              <a:t>çeşitliliği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farklılıkları</a:t>
            </a:r>
            <a:r>
              <a:rPr lang="en-US" sz="2000" dirty="0">
                <a:solidFill>
                  <a:srgbClr val="FFFFFF"/>
                </a:solidFill>
                <a:latin typeface="+mj-lt"/>
              </a:rPr>
              <a:t> </a:t>
            </a:r>
            <a:r>
              <a:rPr lang="en-US" sz="2000" dirty="0" err="1">
                <a:solidFill>
                  <a:srgbClr val="FFFFFF"/>
                </a:solidFill>
                <a:latin typeface="+mj-lt"/>
              </a:rPr>
              <a:t>hesaba</a:t>
            </a:r>
            <a:r>
              <a:rPr lang="en-US" sz="2000" dirty="0">
                <a:solidFill>
                  <a:srgbClr val="FFFFFF"/>
                </a:solidFill>
                <a:latin typeface="+mj-lt"/>
              </a:rPr>
              <a:t> </a:t>
            </a:r>
            <a:r>
              <a:rPr lang="en-US" sz="2000" dirty="0" err="1">
                <a:solidFill>
                  <a:srgbClr val="FFFFFF"/>
                </a:solidFill>
                <a:latin typeface="+mj-lt"/>
              </a:rPr>
              <a:t>katar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Yaş</a:t>
            </a:r>
            <a:r>
              <a:rPr lang="en-US" sz="2000" dirty="0">
                <a:solidFill>
                  <a:srgbClr val="FFFFFF"/>
                </a:solidFill>
                <a:latin typeface="+mj-lt"/>
              </a:rPr>
              <a:t>, </a:t>
            </a:r>
            <a:r>
              <a:rPr lang="en-US" sz="2000" dirty="0" err="1">
                <a:solidFill>
                  <a:srgbClr val="FFFFFF"/>
                </a:solidFill>
                <a:latin typeface="+mj-lt"/>
              </a:rPr>
              <a:t>etnik</a:t>
            </a:r>
            <a:r>
              <a:rPr lang="en-US" sz="2000" dirty="0">
                <a:solidFill>
                  <a:srgbClr val="FFFFFF"/>
                </a:solidFill>
                <a:latin typeface="+mj-lt"/>
              </a:rPr>
              <a:t> </a:t>
            </a:r>
            <a:r>
              <a:rPr lang="en-US" sz="2000" dirty="0" err="1">
                <a:solidFill>
                  <a:srgbClr val="FFFFFF"/>
                </a:solidFill>
                <a:latin typeface="+mj-lt"/>
              </a:rPr>
              <a:t>köken</a:t>
            </a:r>
            <a:r>
              <a:rPr lang="en-US" sz="2000" dirty="0">
                <a:solidFill>
                  <a:srgbClr val="FFFFFF"/>
                </a:solidFill>
                <a:latin typeface="+mj-lt"/>
              </a:rPr>
              <a:t>, </a:t>
            </a:r>
            <a:r>
              <a:rPr lang="en-US" sz="2000" dirty="0" err="1">
                <a:solidFill>
                  <a:srgbClr val="FFFFFF"/>
                </a:solidFill>
                <a:latin typeface="+mj-lt"/>
              </a:rPr>
              <a:t>medeni</a:t>
            </a:r>
            <a:r>
              <a:rPr lang="en-US" sz="2000" dirty="0">
                <a:solidFill>
                  <a:srgbClr val="FFFFFF"/>
                </a:solidFill>
                <a:latin typeface="+mj-lt"/>
              </a:rPr>
              <a:t> </a:t>
            </a:r>
            <a:r>
              <a:rPr lang="en-US" sz="2000" dirty="0" err="1">
                <a:solidFill>
                  <a:srgbClr val="FFFFFF"/>
                </a:solidFill>
                <a:latin typeface="+mj-lt"/>
              </a:rPr>
              <a:t>hal</a:t>
            </a:r>
            <a:r>
              <a:rPr lang="en-US" sz="2000" dirty="0">
                <a:solidFill>
                  <a:srgbClr val="FFFFFF"/>
                </a:solidFill>
                <a:latin typeface="+mj-lt"/>
              </a:rPr>
              <a:t>, </a:t>
            </a:r>
            <a:r>
              <a:rPr lang="en-US" sz="2000" dirty="0" err="1">
                <a:solidFill>
                  <a:srgbClr val="FFFFFF"/>
                </a:solidFill>
                <a:latin typeface="+mj-lt"/>
              </a:rPr>
              <a:t>inanç</a:t>
            </a:r>
            <a:r>
              <a:rPr lang="en-US" sz="2000" dirty="0">
                <a:solidFill>
                  <a:srgbClr val="FFFFFF"/>
                </a:solidFill>
                <a:latin typeface="+mj-lt"/>
              </a:rPr>
              <a:t>, </a:t>
            </a:r>
            <a:r>
              <a:rPr lang="en-US" sz="2000" dirty="0" err="1">
                <a:solidFill>
                  <a:srgbClr val="FFFFFF"/>
                </a:solidFill>
                <a:latin typeface="+mj-lt"/>
              </a:rPr>
              <a:t>mezhep</a:t>
            </a:r>
            <a:r>
              <a:rPr lang="en-US" sz="2000" dirty="0">
                <a:solidFill>
                  <a:srgbClr val="FFFFFF"/>
                </a:solidFill>
                <a:latin typeface="+mj-lt"/>
              </a:rPr>
              <a:t>, </a:t>
            </a:r>
            <a:r>
              <a:rPr lang="en-US" sz="2000" dirty="0" err="1">
                <a:solidFill>
                  <a:srgbClr val="FFFFFF"/>
                </a:solidFill>
                <a:latin typeface="+mj-lt"/>
              </a:rPr>
              <a:t>bedensel</a:t>
            </a:r>
            <a:r>
              <a:rPr lang="en-US" sz="2000" dirty="0">
                <a:solidFill>
                  <a:srgbClr val="FFFFFF"/>
                </a:solidFill>
                <a:latin typeface="+mj-lt"/>
              </a:rPr>
              <a:t> </a:t>
            </a:r>
            <a:r>
              <a:rPr lang="en-US" sz="2000" dirty="0" err="1">
                <a:solidFill>
                  <a:srgbClr val="FFFFFF"/>
                </a:solidFill>
                <a:latin typeface="+mj-lt"/>
              </a:rPr>
              <a:t>yetenek</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cinsiyet</a:t>
            </a:r>
            <a:r>
              <a:rPr lang="en-US" sz="2000" dirty="0">
                <a:solidFill>
                  <a:srgbClr val="FFFFFF"/>
                </a:solidFill>
                <a:latin typeface="+mj-lt"/>
              </a:rPr>
              <a:t> </a:t>
            </a:r>
            <a:r>
              <a:rPr lang="en-US" sz="2000" dirty="0" err="1">
                <a:solidFill>
                  <a:srgbClr val="FFFFFF"/>
                </a:solidFill>
                <a:latin typeface="+mj-lt"/>
              </a:rPr>
              <a:t>kimliğine</a:t>
            </a:r>
            <a:r>
              <a:rPr lang="en-US" sz="2000" dirty="0">
                <a:solidFill>
                  <a:srgbClr val="FFFFFF"/>
                </a:solidFill>
                <a:latin typeface="+mj-lt"/>
              </a:rPr>
              <a:t> </a:t>
            </a:r>
            <a:r>
              <a:rPr lang="en-US" sz="2000" dirty="0" err="1">
                <a:solidFill>
                  <a:srgbClr val="FFFFFF"/>
                </a:solidFill>
                <a:latin typeface="+mj-lt"/>
              </a:rPr>
              <a:t>dayalı</a:t>
            </a:r>
            <a:r>
              <a:rPr lang="en-US" sz="2000" dirty="0">
                <a:solidFill>
                  <a:srgbClr val="FFFFFF"/>
                </a:solidFill>
                <a:latin typeface="+mj-lt"/>
              </a:rPr>
              <a:t> </a:t>
            </a:r>
            <a:r>
              <a:rPr lang="en-US" sz="2000" dirty="0" err="1">
                <a:solidFill>
                  <a:srgbClr val="FFFFFF"/>
                </a:solidFill>
                <a:latin typeface="+mj-lt"/>
              </a:rPr>
              <a:t>ayrımcılıkların</a:t>
            </a:r>
            <a:r>
              <a:rPr lang="en-US" sz="2000" dirty="0">
                <a:solidFill>
                  <a:srgbClr val="FFFFFF"/>
                </a:solidFill>
                <a:latin typeface="+mj-lt"/>
              </a:rPr>
              <a:t> </a:t>
            </a:r>
            <a:r>
              <a:rPr lang="en-US" sz="2000" dirty="0" err="1">
                <a:solidFill>
                  <a:srgbClr val="FFFFFF"/>
                </a:solidFill>
                <a:latin typeface="+mj-lt"/>
              </a:rPr>
              <a:t>karşısındadır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çalışmalarının</a:t>
            </a:r>
            <a:r>
              <a:rPr lang="en-US" sz="2000" dirty="0">
                <a:solidFill>
                  <a:srgbClr val="FFFFFF"/>
                </a:solidFill>
                <a:latin typeface="+mj-lt"/>
              </a:rPr>
              <a:t> </a:t>
            </a:r>
            <a:r>
              <a:rPr lang="en-US" sz="2000" dirty="0" err="1">
                <a:solidFill>
                  <a:srgbClr val="FFFFFF"/>
                </a:solidFill>
                <a:latin typeface="+mj-lt"/>
              </a:rPr>
              <a:t>engelliler</a:t>
            </a:r>
            <a:r>
              <a:rPr lang="en-US" sz="2000" dirty="0">
                <a:solidFill>
                  <a:srgbClr val="FFFFFF"/>
                </a:solidFill>
                <a:latin typeface="+mj-lt"/>
              </a:rPr>
              <a:t> </a:t>
            </a:r>
            <a:r>
              <a:rPr lang="en-US" sz="2000" dirty="0" err="1">
                <a:solidFill>
                  <a:srgbClr val="FFFFFF"/>
                </a:solidFill>
                <a:latin typeface="+mj-lt"/>
              </a:rPr>
              <a:t>dahil</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kadınlar</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erişilebilir</a:t>
            </a:r>
            <a:r>
              <a:rPr lang="en-US" sz="2000" dirty="0">
                <a:solidFill>
                  <a:srgbClr val="FFFFFF"/>
                </a:solidFill>
                <a:latin typeface="+mj-lt"/>
              </a:rPr>
              <a:t> </a:t>
            </a:r>
            <a:r>
              <a:rPr lang="en-US" sz="2000" dirty="0" err="1">
                <a:solidFill>
                  <a:srgbClr val="FFFFFF"/>
                </a:solidFill>
                <a:latin typeface="+mj-lt"/>
              </a:rPr>
              <a:t>olmasına</a:t>
            </a:r>
            <a:r>
              <a:rPr lang="en-US" sz="2000" dirty="0">
                <a:solidFill>
                  <a:srgbClr val="FFFFFF"/>
                </a:solidFill>
                <a:latin typeface="+mj-lt"/>
              </a:rPr>
              <a:t> </a:t>
            </a:r>
            <a:r>
              <a:rPr lang="en-US" sz="2000" dirty="0" err="1">
                <a:solidFill>
                  <a:srgbClr val="FFFFFF"/>
                </a:solidFill>
                <a:latin typeface="+mj-lt"/>
              </a:rPr>
              <a:t>dikkat</a:t>
            </a:r>
            <a:r>
              <a:rPr lang="en-US" sz="2000" dirty="0">
                <a:solidFill>
                  <a:srgbClr val="FFFFFF"/>
                </a:solidFill>
                <a:latin typeface="+mj-lt"/>
              </a:rPr>
              <a:t> </a:t>
            </a:r>
            <a:r>
              <a:rPr lang="en-US" sz="2000" dirty="0" err="1">
                <a:solidFill>
                  <a:srgbClr val="FFFFFF"/>
                </a:solidFill>
                <a:latin typeface="+mj-lt"/>
              </a:rPr>
              <a:t>eder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Yayınlarında</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dijital</a:t>
            </a:r>
            <a:r>
              <a:rPr lang="en-US" sz="2000" dirty="0">
                <a:solidFill>
                  <a:srgbClr val="FFFFFF"/>
                </a:solidFill>
                <a:latin typeface="+mj-lt"/>
              </a:rPr>
              <a:t> </a:t>
            </a:r>
            <a:r>
              <a:rPr lang="en-US" sz="2000" dirty="0" err="1">
                <a:solidFill>
                  <a:srgbClr val="FFFFFF"/>
                </a:solidFill>
                <a:latin typeface="+mj-lt"/>
              </a:rPr>
              <a:t>ortamdakiler</a:t>
            </a:r>
            <a:r>
              <a:rPr lang="en-US" sz="2000" dirty="0">
                <a:solidFill>
                  <a:srgbClr val="FFFFFF"/>
                </a:solidFill>
                <a:latin typeface="+mj-lt"/>
              </a:rPr>
              <a:t> </a:t>
            </a:r>
            <a:r>
              <a:rPr lang="en-US" sz="2000" dirty="0" err="1">
                <a:solidFill>
                  <a:srgbClr val="FFFFFF"/>
                </a:solidFill>
                <a:latin typeface="+mj-lt"/>
              </a:rPr>
              <a:t>dahil</a:t>
            </a:r>
            <a:r>
              <a:rPr lang="en-US" sz="2000" dirty="0">
                <a:solidFill>
                  <a:srgbClr val="FFFFFF"/>
                </a:solidFill>
                <a:latin typeface="+mj-lt"/>
              </a:rPr>
              <a:t> </a:t>
            </a:r>
            <a:r>
              <a:rPr lang="en-US" sz="2000" dirty="0" err="1">
                <a:solidFill>
                  <a:srgbClr val="FFFFFF"/>
                </a:solidFill>
                <a:latin typeface="+mj-lt"/>
              </a:rPr>
              <a:t>ürettiği</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yazılı-sözlü-görüntülü</a:t>
            </a:r>
            <a:r>
              <a:rPr lang="en-US" sz="2000" dirty="0">
                <a:solidFill>
                  <a:srgbClr val="FFFFFF"/>
                </a:solidFill>
                <a:latin typeface="+mj-lt"/>
              </a:rPr>
              <a:t> </a:t>
            </a:r>
            <a:r>
              <a:rPr lang="en-US" sz="2000" dirty="0" err="1">
                <a:solidFill>
                  <a:srgbClr val="FFFFFF"/>
                </a:solidFill>
                <a:latin typeface="+mj-lt"/>
              </a:rPr>
              <a:t>içerikler</a:t>
            </a:r>
            <a:r>
              <a:rPr lang="en-US" sz="2000" dirty="0">
                <a:solidFill>
                  <a:srgbClr val="FFFFFF"/>
                </a:solidFill>
                <a:latin typeface="+mj-lt"/>
              </a:rPr>
              <a:t> </a:t>
            </a:r>
            <a:r>
              <a:rPr lang="en-US" sz="2000" dirty="0" err="1">
                <a:solidFill>
                  <a:srgbClr val="FFFFFF"/>
                </a:solidFill>
                <a:latin typeface="+mj-lt"/>
              </a:rPr>
              <a:t>toplumsal</a:t>
            </a:r>
            <a:r>
              <a:rPr lang="en-US" sz="2000" dirty="0">
                <a:solidFill>
                  <a:srgbClr val="FFFFFF"/>
                </a:solidFill>
                <a:latin typeface="+mj-lt"/>
              </a:rPr>
              <a:t> </a:t>
            </a:r>
            <a:r>
              <a:rPr lang="en-US" sz="2000" dirty="0" err="1">
                <a:solidFill>
                  <a:srgbClr val="FFFFFF"/>
                </a:solidFill>
                <a:latin typeface="+mj-lt"/>
              </a:rPr>
              <a:t>cinsiyete</a:t>
            </a:r>
            <a:r>
              <a:rPr lang="en-US" sz="2000" dirty="0">
                <a:solidFill>
                  <a:srgbClr val="FFFFFF"/>
                </a:solidFill>
                <a:latin typeface="+mj-lt"/>
              </a:rPr>
              <a:t> </a:t>
            </a:r>
            <a:r>
              <a:rPr lang="en-US" sz="2000" dirty="0" err="1">
                <a:solidFill>
                  <a:srgbClr val="FFFFFF"/>
                </a:solidFill>
                <a:latin typeface="+mj-lt"/>
              </a:rPr>
              <a:t>dayalı</a:t>
            </a:r>
            <a:r>
              <a:rPr lang="en-US" sz="2000" dirty="0">
                <a:solidFill>
                  <a:srgbClr val="FFFFFF"/>
                </a:solidFill>
                <a:latin typeface="+mj-lt"/>
              </a:rPr>
              <a:t> </a:t>
            </a:r>
            <a:r>
              <a:rPr lang="en-US" sz="2000" dirty="0" err="1">
                <a:solidFill>
                  <a:srgbClr val="FFFFFF"/>
                </a:solidFill>
                <a:latin typeface="+mj-lt"/>
              </a:rPr>
              <a:t>ayrımcılık</a:t>
            </a:r>
            <a:r>
              <a:rPr lang="en-US" sz="2000" dirty="0">
                <a:solidFill>
                  <a:srgbClr val="FFFFFF"/>
                </a:solidFill>
                <a:latin typeface="+mj-lt"/>
              </a:rPr>
              <a:t>, </a:t>
            </a:r>
            <a:r>
              <a:rPr lang="en-US" sz="2000" dirty="0" err="1">
                <a:solidFill>
                  <a:srgbClr val="FFFFFF"/>
                </a:solidFill>
                <a:latin typeface="+mj-lt"/>
              </a:rPr>
              <a:t>kadın</a:t>
            </a:r>
            <a:r>
              <a:rPr lang="en-US" sz="2000" dirty="0">
                <a:solidFill>
                  <a:srgbClr val="FFFFFF"/>
                </a:solidFill>
                <a:latin typeface="+mj-lt"/>
              </a:rPr>
              <a:t> </a:t>
            </a:r>
            <a:r>
              <a:rPr lang="en-US" sz="2000" dirty="0" err="1">
                <a:solidFill>
                  <a:srgbClr val="FFFFFF"/>
                </a:solidFill>
                <a:latin typeface="+mj-lt"/>
              </a:rPr>
              <a:t>düşmanlığı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nefret</a:t>
            </a:r>
            <a:r>
              <a:rPr lang="en-US" sz="2000" dirty="0">
                <a:solidFill>
                  <a:srgbClr val="FFFFFF"/>
                </a:solidFill>
                <a:latin typeface="+mj-lt"/>
              </a:rPr>
              <a:t> </a:t>
            </a:r>
            <a:r>
              <a:rPr lang="en-US" sz="2000" dirty="0" err="1">
                <a:solidFill>
                  <a:srgbClr val="FFFFFF"/>
                </a:solidFill>
                <a:latin typeface="+mj-lt"/>
              </a:rPr>
              <a:t>söylemi</a:t>
            </a:r>
            <a:r>
              <a:rPr lang="en-US" sz="2000" dirty="0">
                <a:solidFill>
                  <a:srgbClr val="FFFFFF"/>
                </a:solidFill>
                <a:latin typeface="+mj-lt"/>
              </a:rPr>
              <a:t> </a:t>
            </a:r>
            <a:r>
              <a:rPr lang="en-US" sz="2000" dirty="0" err="1">
                <a:solidFill>
                  <a:srgbClr val="FFFFFF"/>
                </a:solidFill>
                <a:latin typeface="+mj-lt"/>
              </a:rPr>
              <a:t>içeren</a:t>
            </a:r>
            <a:r>
              <a:rPr lang="en-US" sz="2000" dirty="0">
                <a:solidFill>
                  <a:srgbClr val="FFFFFF"/>
                </a:solidFill>
                <a:latin typeface="+mj-lt"/>
              </a:rPr>
              <a:t>, </a:t>
            </a:r>
            <a:r>
              <a:rPr lang="en-US" sz="2000" dirty="0" err="1">
                <a:solidFill>
                  <a:srgbClr val="FFFFFF"/>
                </a:solidFill>
                <a:latin typeface="+mj-lt"/>
              </a:rPr>
              <a:t>cinsiyetçi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ırkçı</a:t>
            </a:r>
            <a:r>
              <a:rPr lang="en-US" sz="2000" dirty="0">
                <a:solidFill>
                  <a:srgbClr val="FFFFFF"/>
                </a:solidFill>
                <a:latin typeface="+mj-lt"/>
              </a:rPr>
              <a:t> </a:t>
            </a:r>
            <a:r>
              <a:rPr lang="en-US" sz="2000" dirty="0" err="1">
                <a:solidFill>
                  <a:srgbClr val="FFFFFF"/>
                </a:solidFill>
                <a:latin typeface="+mj-lt"/>
              </a:rPr>
              <a:t>dilden</a:t>
            </a:r>
            <a:r>
              <a:rPr lang="en-US" sz="2000" dirty="0">
                <a:solidFill>
                  <a:srgbClr val="FFFFFF"/>
                </a:solidFill>
                <a:latin typeface="+mj-lt"/>
              </a:rPr>
              <a:t> </a:t>
            </a:r>
            <a:r>
              <a:rPr lang="en-US" sz="2000" dirty="0" err="1">
                <a:solidFill>
                  <a:srgbClr val="FFFFFF"/>
                </a:solidFill>
                <a:latin typeface="+mj-lt"/>
              </a:rPr>
              <a:t>uzaktır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Çalışmalarında</a:t>
            </a:r>
            <a:r>
              <a:rPr lang="en-US" sz="2000" dirty="0">
                <a:solidFill>
                  <a:srgbClr val="FFFFFF"/>
                </a:solidFill>
                <a:latin typeface="+mj-lt"/>
              </a:rPr>
              <a:t> </a:t>
            </a:r>
            <a:r>
              <a:rPr lang="en-US" sz="2000" dirty="0" err="1">
                <a:solidFill>
                  <a:srgbClr val="FFFFFF"/>
                </a:solidFill>
                <a:latin typeface="+mj-lt"/>
              </a:rPr>
              <a:t>Uluslararası</a:t>
            </a:r>
            <a:r>
              <a:rPr lang="en-US" sz="2000" dirty="0">
                <a:solidFill>
                  <a:srgbClr val="FFFFFF"/>
                </a:solidFill>
                <a:latin typeface="+mj-lt"/>
              </a:rPr>
              <a:t> </a:t>
            </a:r>
            <a:r>
              <a:rPr lang="en-US" sz="2000" dirty="0" err="1">
                <a:solidFill>
                  <a:srgbClr val="FFFFFF"/>
                </a:solidFill>
                <a:latin typeface="+mj-lt"/>
              </a:rPr>
              <a:t>İnsan</a:t>
            </a:r>
            <a:r>
              <a:rPr lang="en-US" sz="2000" dirty="0">
                <a:solidFill>
                  <a:srgbClr val="FFFFFF"/>
                </a:solidFill>
                <a:latin typeface="+mj-lt"/>
              </a:rPr>
              <a:t> </a:t>
            </a:r>
            <a:r>
              <a:rPr lang="en-US" sz="2000" dirty="0" err="1">
                <a:solidFill>
                  <a:srgbClr val="FFFFFF"/>
                </a:solidFill>
                <a:latin typeface="+mj-lt"/>
              </a:rPr>
              <a:t>Hakları</a:t>
            </a:r>
            <a:r>
              <a:rPr lang="en-US" sz="2000" dirty="0">
                <a:solidFill>
                  <a:srgbClr val="FFFFFF"/>
                </a:solidFill>
                <a:latin typeface="+mj-lt"/>
              </a:rPr>
              <a:t> </a:t>
            </a:r>
            <a:r>
              <a:rPr lang="en-US" sz="2000" dirty="0" err="1">
                <a:solidFill>
                  <a:srgbClr val="FFFFFF"/>
                </a:solidFill>
                <a:latin typeface="+mj-lt"/>
              </a:rPr>
              <a:t>Sözleşmelerini</a:t>
            </a:r>
            <a:r>
              <a:rPr lang="en-US" sz="2000" dirty="0">
                <a:solidFill>
                  <a:srgbClr val="FFFFFF"/>
                </a:solidFill>
                <a:latin typeface="+mj-lt"/>
              </a:rPr>
              <a:t> </a:t>
            </a:r>
            <a:r>
              <a:rPr lang="en-US" sz="2000" dirty="0" err="1">
                <a:solidFill>
                  <a:srgbClr val="FFFFFF"/>
                </a:solidFill>
                <a:latin typeface="+mj-lt"/>
              </a:rPr>
              <a:t>anayasal</a:t>
            </a:r>
            <a:r>
              <a:rPr lang="en-US" sz="2000" dirty="0">
                <a:solidFill>
                  <a:srgbClr val="FFFFFF"/>
                </a:solidFill>
                <a:latin typeface="+mj-lt"/>
              </a:rPr>
              <a:t> </a:t>
            </a:r>
            <a:r>
              <a:rPr lang="en-US" sz="2000" dirty="0" err="1">
                <a:solidFill>
                  <a:srgbClr val="FFFFFF"/>
                </a:solidFill>
                <a:latin typeface="+mj-lt"/>
              </a:rPr>
              <a:t>dayanak</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kabul</a:t>
            </a:r>
            <a:r>
              <a:rPr lang="en-US" sz="2000" dirty="0">
                <a:solidFill>
                  <a:srgbClr val="FFFFFF"/>
                </a:solidFill>
                <a:latin typeface="+mj-lt"/>
              </a:rPr>
              <a:t> </a:t>
            </a:r>
            <a:r>
              <a:rPr lang="en-US" sz="2000" dirty="0" err="1">
                <a:solidFill>
                  <a:srgbClr val="FFFFFF"/>
                </a:solidFill>
                <a:latin typeface="+mj-lt"/>
              </a:rPr>
              <a:t>eder</a:t>
            </a:r>
            <a:r>
              <a:rPr lang="en-US" sz="2000" dirty="0">
                <a:solidFill>
                  <a:srgbClr val="FFFFFF"/>
                </a:solidFill>
                <a:latin typeface="+mj-lt"/>
              </a:rPr>
              <a:t>. </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yuncak plastik rakamlar"/>
          <p:cNvPicPr>
            <a:picLocks noChangeAspect="1"/>
          </p:cNvPicPr>
          <p:nvPr/>
        </p:nvPicPr>
        <p:blipFill rotWithShape="1">
          <a:blip r:embed="rId1">
            <a:alphaModFix amt="35000"/>
          </a:blip>
          <a:srcRect t="7865" b="7865"/>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139252"/>
            <a:ext cx="10644266" cy="5501391"/>
          </a:xfrm>
        </p:spPr>
        <p:txBody>
          <a:bodyPr>
            <a:normAutofit/>
          </a:bodyPr>
          <a:lstStyle/>
          <a:p>
            <a:pPr marL="0" indent="0">
              <a:buNone/>
            </a:pPr>
            <a:r>
              <a:rPr lang="en-US" sz="2000" b="1" u="sng" dirty="0">
                <a:solidFill>
                  <a:srgbClr val="FFFFFF"/>
                </a:solidFill>
                <a:latin typeface="+mj-lt"/>
              </a:rPr>
              <a:t>ÇOCUK HAKLARI</a:t>
            </a:r>
            <a:endParaRPr lang="en-US" sz="2000" b="1" u="sng" dirty="0">
              <a:solidFill>
                <a:srgbClr val="FFFFFF"/>
              </a:solidFill>
              <a:latin typeface="+mj-lt"/>
            </a:endParaRPr>
          </a:p>
          <a:p>
            <a:pPr marL="0" indent="0">
              <a:buNone/>
            </a:pPr>
            <a:endParaRPr lang="en-US" sz="2000" b="1" u="sng" dirty="0">
              <a:solidFill>
                <a:srgbClr val="FFFFFF"/>
              </a:solidFill>
              <a:latin typeface="+mj-lt"/>
            </a:endParaRPr>
          </a:p>
          <a:p>
            <a:pPr marL="0" indent="0">
              <a:buNone/>
            </a:pP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hakları</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dünyada</a:t>
            </a:r>
            <a:r>
              <a:rPr lang="en-US" sz="2000" dirty="0">
                <a:solidFill>
                  <a:srgbClr val="FFFFFF"/>
                </a:solidFill>
                <a:latin typeface="+mj-lt"/>
              </a:rPr>
              <a:t> </a:t>
            </a:r>
            <a:r>
              <a:rPr lang="en-US" sz="2000" dirty="0" err="1">
                <a:solidFill>
                  <a:srgbClr val="FFFFFF"/>
                </a:solidFill>
                <a:latin typeface="+mj-lt"/>
              </a:rPr>
              <a:t>çocukların</a:t>
            </a:r>
            <a:r>
              <a:rPr lang="en-US" sz="2000" dirty="0">
                <a:solidFill>
                  <a:srgbClr val="FFFFFF"/>
                </a:solidFill>
                <a:latin typeface="+mj-lt"/>
              </a:rPr>
              <a:t> </a:t>
            </a:r>
            <a:r>
              <a:rPr lang="en-US" sz="2000" dirty="0" err="1">
                <a:solidFill>
                  <a:srgbClr val="FFFFFF"/>
                </a:solidFill>
                <a:latin typeface="+mj-lt"/>
              </a:rPr>
              <a:t>sahip</a:t>
            </a:r>
            <a:r>
              <a:rPr lang="en-US" sz="2000" dirty="0">
                <a:solidFill>
                  <a:srgbClr val="FFFFFF"/>
                </a:solidFill>
                <a:latin typeface="+mj-lt"/>
              </a:rPr>
              <a:t> </a:t>
            </a:r>
            <a:r>
              <a:rPr lang="en-US" sz="2000" dirty="0" err="1">
                <a:solidFill>
                  <a:srgbClr val="FFFFFF"/>
                </a:solidFill>
                <a:latin typeface="+mj-lt"/>
              </a:rPr>
              <a:t>olduğu</a:t>
            </a:r>
            <a:r>
              <a:rPr lang="en-US" sz="2000" dirty="0">
                <a:solidFill>
                  <a:srgbClr val="FFFFFF"/>
                </a:solidFill>
                <a:latin typeface="+mj-lt"/>
              </a:rPr>
              <a:t> </a:t>
            </a:r>
            <a:r>
              <a:rPr lang="en-US" sz="2000" dirty="0" err="1">
                <a:solidFill>
                  <a:srgbClr val="FFFFFF"/>
                </a:solidFill>
                <a:latin typeface="+mj-lt"/>
              </a:rPr>
              <a:t>hakları</a:t>
            </a:r>
            <a:r>
              <a:rPr lang="en-US" sz="2000" dirty="0">
                <a:solidFill>
                  <a:srgbClr val="FFFFFF"/>
                </a:solidFill>
                <a:latin typeface="+mj-lt"/>
              </a:rPr>
              <a:t> </a:t>
            </a:r>
            <a:r>
              <a:rPr lang="en-US" sz="2000" dirty="0" err="1">
                <a:solidFill>
                  <a:srgbClr val="FFFFFF"/>
                </a:solidFill>
                <a:latin typeface="+mj-lt"/>
              </a:rPr>
              <a:t>tanımlayan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çocukların</a:t>
            </a:r>
            <a:r>
              <a:rPr lang="en-US" sz="2000" dirty="0">
                <a:solidFill>
                  <a:srgbClr val="FFFFFF"/>
                </a:solidFill>
                <a:latin typeface="+mj-lt"/>
              </a:rPr>
              <a:t> </a:t>
            </a:r>
            <a:r>
              <a:rPr lang="en-US" sz="2000" dirty="0" err="1">
                <a:solidFill>
                  <a:srgbClr val="FFFFFF"/>
                </a:solidFill>
                <a:latin typeface="+mj-lt"/>
              </a:rPr>
              <a:t>sahip</a:t>
            </a:r>
            <a:r>
              <a:rPr lang="en-US" sz="2000" dirty="0">
                <a:solidFill>
                  <a:srgbClr val="FFFFFF"/>
                </a:solidFill>
                <a:latin typeface="+mj-lt"/>
              </a:rPr>
              <a:t> </a:t>
            </a:r>
            <a:r>
              <a:rPr lang="en-US" sz="2000" dirty="0" err="1">
                <a:solidFill>
                  <a:srgbClr val="FFFFFF"/>
                </a:solidFill>
                <a:latin typeface="+mj-lt"/>
              </a:rPr>
              <a:t>olduğu</a:t>
            </a:r>
            <a:r>
              <a:rPr lang="en-US" sz="2000" dirty="0">
                <a:solidFill>
                  <a:srgbClr val="FFFFFF"/>
                </a:solidFill>
                <a:latin typeface="+mj-lt"/>
              </a:rPr>
              <a:t> </a:t>
            </a:r>
            <a:r>
              <a:rPr lang="en-US" sz="2000" dirty="0" err="1">
                <a:solidFill>
                  <a:srgbClr val="FFFFFF"/>
                </a:solidFill>
                <a:latin typeface="+mj-lt"/>
              </a:rPr>
              <a:t>hakların</a:t>
            </a:r>
            <a:r>
              <a:rPr lang="en-US" sz="2000" dirty="0">
                <a:solidFill>
                  <a:srgbClr val="FFFFFF"/>
                </a:solidFill>
                <a:latin typeface="+mj-lt"/>
              </a:rPr>
              <a:t> </a:t>
            </a:r>
            <a:r>
              <a:rPr lang="en-US" sz="2000" dirty="0" err="1">
                <a:solidFill>
                  <a:srgbClr val="FFFFFF"/>
                </a:solidFill>
                <a:latin typeface="+mj-lt"/>
              </a:rPr>
              <a:t>korunmasına</a:t>
            </a:r>
            <a:r>
              <a:rPr lang="en-US" sz="2000" dirty="0">
                <a:solidFill>
                  <a:srgbClr val="FFFFFF"/>
                </a:solidFill>
                <a:latin typeface="+mj-lt"/>
              </a:rPr>
              <a:t> </a:t>
            </a:r>
            <a:r>
              <a:rPr lang="en-US" sz="2000" dirty="0" err="1">
                <a:solidFill>
                  <a:srgbClr val="FFFFFF"/>
                </a:solidFill>
                <a:latin typeface="+mj-lt"/>
              </a:rPr>
              <a:t>yönelik</a:t>
            </a:r>
            <a:r>
              <a:rPr lang="en-US" sz="2000" dirty="0">
                <a:solidFill>
                  <a:srgbClr val="FFFFFF"/>
                </a:solidFill>
                <a:latin typeface="+mj-lt"/>
              </a:rPr>
              <a:t> </a:t>
            </a:r>
            <a:r>
              <a:rPr lang="en-US" sz="2000" dirty="0" err="1">
                <a:solidFill>
                  <a:srgbClr val="FFFFFF"/>
                </a:solidFill>
                <a:latin typeface="+mj-lt"/>
              </a:rPr>
              <a:t>atılmış</a:t>
            </a:r>
            <a:r>
              <a:rPr lang="en-US" sz="2000" dirty="0">
                <a:solidFill>
                  <a:srgbClr val="FFFFFF"/>
                </a:solidFill>
                <a:latin typeface="+mj-lt"/>
              </a:rPr>
              <a:t> </a:t>
            </a:r>
            <a:r>
              <a:rPr lang="en-US" sz="2000" dirty="0" err="1">
                <a:solidFill>
                  <a:srgbClr val="FFFFFF"/>
                </a:solidFill>
                <a:latin typeface="+mj-lt"/>
              </a:rPr>
              <a:t>adımlardır</a:t>
            </a:r>
            <a:r>
              <a:rPr lang="en-US" sz="2000" dirty="0">
                <a:solidFill>
                  <a:srgbClr val="FFFFFF"/>
                </a:solidFill>
                <a:latin typeface="+mj-lt"/>
              </a:rPr>
              <a:t>. Her </a:t>
            </a: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doğduğu</a:t>
            </a:r>
            <a:r>
              <a:rPr lang="en-US" sz="2000" dirty="0">
                <a:solidFill>
                  <a:srgbClr val="FFFFFF"/>
                </a:solidFill>
                <a:latin typeface="+mj-lt"/>
              </a:rPr>
              <a:t> </a:t>
            </a:r>
            <a:r>
              <a:rPr lang="en-US" sz="2000" dirty="0" err="1">
                <a:solidFill>
                  <a:srgbClr val="FFFFFF"/>
                </a:solidFill>
                <a:latin typeface="+mj-lt"/>
              </a:rPr>
              <a:t>andan</a:t>
            </a:r>
            <a:r>
              <a:rPr lang="en-US" sz="2000" dirty="0">
                <a:solidFill>
                  <a:srgbClr val="FFFFFF"/>
                </a:solidFill>
                <a:latin typeface="+mj-lt"/>
              </a:rPr>
              <a:t> </a:t>
            </a:r>
            <a:r>
              <a:rPr lang="en-US" sz="2000" dirty="0" err="1">
                <a:solidFill>
                  <a:srgbClr val="FFFFFF"/>
                </a:solidFill>
                <a:latin typeface="+mj-lt"/>
              </a:rPr>
              <a:t>itibaren</a:t>
            </a:r>
            <a:r>
              <a:rPr lang="en-US" sz="2000" dirty="0">
                <a:solidFill>
                  <a:srgbClr val="FFFFFF"/>
                </a:solidFill>
                <a:latin typeface="+mj-lt"/>
              </a:rPr>
              <a:t> </a:t>
            </a:r>
            <a:r>
              <a:rPr lang="en-US" sz="2000" dirty="0" err="1">
                <a:solidFill>
                  <a:srgbClr val="FFFFFF"/>
                </a:solidFill>
                <a:latin typeface="+mj-lt"/>
              </a:rPr>
              <a:t>eğitim</a:t>
            </a:r>
            <a:r>
              <a:rPr lang="en-US" sz="2000" dirty="0">
                <a:solidFill>
                  <a:srgbClr val="FFFFFF"/>
                </a:solidFill>
                <a:latin typeface="+mj-lt"/>
              </a:rPr>
              <a:t>, </a:t>
            </a:r>
            <a:r>
              <a:rPr lang="en-US" sz="2000" dirty="0" err="1">
                <a:solidFill>
                  <a:srgbClr val="FFFFFF"/>
                </a:solidFill>
                <a:latin typeface="+mj-lt"/>
              </a:rPr>
              <a:t>sağlık</a:t>
            </a:r>
            <a:r>
              <a:rPr lang="en-US" sz="2000" dirty="0">
                <a:solidFill>
                  <a:srgbClr val="FFFFFF"/>
                </a:solidFill>
                <a:latin typeface="+mj-lt"/>
              </a:rPr>
              <a:t>, </a:t>
            </a:r>
            <a:r>
              <a:rPr lang="en-US" sz="2000" dirty="0" err="1">
                <a:solidFill>
                  <a:srgbClr val="FFFFFF"/>
                </a:solidFill>
                <a:latin typeface="+mj-lt"/>
              </a:rPr>
              <a:t>yaşama</a:t>
            </a:r>
            <a:r>
              <a:rPr lang="en-US" sz="2000" dirty="0">
                <a:solidFill>
                  <a:srgbClr val="FFFFFF"/>
                </a:solidFill>
                <a:latin typeface="+mj-lt"/>
              </a:rPr>
              <a:t>, </a:t>
            </a:r>
            <a:r>
              <a:rPr lang="en-US" sz="2000" dirty="0" err="1">
                <a:solidFill>
                  <a:srgbClr val="FFFFFF"/>
                </a:solidFill>
                <a:latin typeface="+mj-lt"/>
              </a:rPr>
              <a:t>barınma</a:t>
            </a:r>
            <a:r>
              <a:rPr lang="en-US" sz="2000" dirty="0">
                <a:solidFill>
                  <a:srgbClr val="FFFFFF"/>
                </a:solidFill>
                <a:latin typeface="+mj-lt"/>
              </a:rPr>
              <a:t>, </a:t>
            </a:r>
            <a:r>
              <a:rPr lang="en-US" sz="2000" dirty="0" err="1">
                <a:solidFill>
                  <a:srgbClr val="FFFFFF"/>
                </a:solidFill>
                <a:latin typeface="+mj-lt"/>
              </a:rPr>
              <a:t>cinsel</a:t>
            </a:r>
            <a:r>
              <a:rPr lang="en-US" sz="2000" dirty="0">
                <a:solidFill>
                  <a:srgbClr val="FFFFFF"/>
                </a:solidFill>
                <a:latin typeface="+mj-lt"/>
              </a:rPr>
              <a:t> </a:t>
            </a:r>
            <a:r>
              <a:rPr lang="en-US" sz="2000" dirty="0" err="1">
                <a:solidFill>
                  <a:srgbClr val="FFFFFF"/>
                </a:solidFill>
                <a:latin typeface="+mj-lt"/>
              </a:rPr>
              <a:t>ya</a:t>
            </a:r>
            <a:r>
              <a:rPr lang="en-US" sz="2000" dirty="0">
                <a:solidFill>
                  <a:srgbClr val="FFFFFF"/>
                </a:solidFill>
                <a:latin typeface="+mj-lt"/>
              </a:rPr>
              <a:t> da </a:t>
            </a:r>
            <a:r>
              <a:rPr lang="en-US" sz="2000" dirty="0" err="1">
                <a:solidFill>
                  <a:srgbClr val="FFFFFF"/>
                </a:solidFill>
                <a:latin typeface="+mj-lt"/>
              </a:rPr>
              <a:t>psikolojik</a:t>
            </a:r>
            <a:r>
              <a:rPr lang="en-US" sz="2000" dirty="0">
                <a:solidFill>
                  <a:srgbClr val="FFFFFF"/>
                </a:solidFill>
                <a:latin typeface="+mj-lt"/>
              </a:rPr>
              <a:t> </a:t>
            </a:r>
            <a:r>
              <a:rPr lang="en-US" sz="2000" dirty="0" err="1">
                <a:solidFill>
                  <a:srgbClr val="FFFFFF"/>
                </a:solidFill>
                <a:latin typeface="+mj-lt"/>
              </a:rPr>
              <a:t>sömürüye</a:t>
            </a:r>
            <a:r>
              <a:rPr lang="en-US" sz="2000" dirty="0">
                <a:solidFill>
                  <a:srgbClr val="FFFFFF"/>
                </a:solidFill>
                <a:latin typeface="+mj-lt"/>
              </a:rPr>
              <a:t> </a:t>
            </a:r>
            <a:r>
              <a:rPr lang="en-US" sz="2000" dirty="0" err="1">
                <a:solidFill>
                  <a:srgbClr val="FFFFFF"/>
                </a:solidFill>
                <a:latin typeface="+mj-lt"/>
              </a:rPr>
              <a:t>karşı</a:t>
            </a:r>
            <a:r>
              <a:rPr lang="en-US" sz="2000" dirty="0">
                <a:solidFill>
                  <a:srgbClr val="FFFFFF"/>
                </a:solidFill>
                <a:latin typeface="+mj-lt"/>
              </a:rPr>
              <a:t> </a:t>
            </a:r>
            <a:r>
              <a:rPr lang="en-US" sz="2000" dirty="0" err="1">
                <a:solidFill>
                  <a:srgbClr val="FFFFFF"/>
                </a:solidFill>
                <a:latin typeface="+mj-lt"/>
              </a:rPr>
              <a:t>korunma</a:t>
            </a:r>
            <a:r>
              <a:rPr lang="en-US" sz="2000" dirty="0">
                <a:solidFill>
                  <a:srgbClr val="FFFFFF"/>
                </a:solidFill>
                <a:latin typeface="+mj-lt"/>
              </a:rPr>
              <a:t> </a:t>
            </a:r>
            <a:r>
              <a:rPr lang="en-US" sz="2000" dirty="0" err="1">
                <a:solidFill>
                  <a:srgbClr val="FFFFFF"/>
                </a:solidFill>
                <a:latin typeface="+mj-lt"/>
              </a:rPr>
              <a:t>gibi</a:t>
            </a:r>
            <a:r>
              <a:rPr lang="en-US" sz="2000" dirty="0">
                <a:solidFill>
                  <a:srgbClr val="FFFFFF"/>
                </a:solidFill>
                <a:latin typeface="+mj-lt"/>
              </a:rPr>
              <a:t> </a:t>
            </a:r>
            <a:r>
              <a:rPr lang="en-US" sz="2000" dirty="0" err="1">
                <a:solidFill>
                  <a:srgbClr val="FFFFFF"/>
                </a:solidFill>
                <a:latin typeface="+mj-lt"/>
              </a:rPr>
              <a:t>haklara</a:t>
            </a:r>
            <a:r>
              <a:rPr lang="en-US" sz="2000" dirty="0">
                <a:solidFill>
                  <a:srgbClr val="FFFFFF"/>
                </a:solidFill>
                <a:latin typeface="+mj-lt"/>
              </a:rPr>
              <a:t> </a:t>
            </a:r>
            <a:r>
              <a:rPr lang="en-US" sz="2000" dirty="0" err="1">
                <a:solidFill>
                  <a:srgbClr val="FFFFFF"/>
                </a:solidFill>
                <a:latin typeface="+mj-lt"/>
              </a:rPr>
              <a:t>sahiptir</a:t>
            </a:r>
            <a:r>
              <a:rPr lang="en-US" sz="2000" dirty="0">
                <a:solidFill>
                  <a:srgbClr val="FFFFFF"/>
                </a:solidFill>
                <a:latin typeface="+mj-lt"/>
              </a:rPr>
              <a:t>. </a:t>
            </a:r>
            <a:r>
              <a:rPr lang="en-US" sz="2000" dirty="0" err="1">
                <a:solidFill>
                  <a:srgbClr val="FFFFFF"/>
                </a:solidFill>
                <a:latin typeface="+mj-lt"/>
              </a:rPr>
              <a:t>Ayrıca</a:t>
            </a: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yetişkinler</a:t>
            </a:r>
            <a:r>
              <a:rPr lang="en-US" sz="2000" dirty="0">
                <a:solidFill>
                  <a:srgbClr val="FFFFFF"/>
                </a:solidFill>
                <a:latin typeface="+mj-lt"/>
              </a:rPr>
              <a:t> </a:t>
            </a:r>
            <a:r>
              <a:rPr lang="en-US" sz="2000" dirty="0" err="1">
                <a:solidFill>
                  <a:srgbClr val="FFFFFF"/>
                </a:solidFill>
                <a:latin typeface="+mj-lt"/>
              </a:rPr>
              <a:t>ya</a:t>
            </a:r>
            <a:r>
              <a:rPr lang="en-US" sz="2000" dirty="0">
                <a:solidFill>
                  <a:srgbClr val="FFFFFF"/>
                </a:solidFill>
                <a:latin typeface="+mj-lt"/>
              </a:rPr>
              <a:t> da </a:t>
            </a:r>
            <a:r>
              <a:rPr lang="en-US" sz="2000" dirty="0" err="1">
                <a:solidFill>
                  <a:srgbClr val="FFFFFF"/>
                </a:solidFill>
                <a:latin typeface="+mj-lt"/>
              </a:rPr>
              <a:t>diğer</a:t>
            </a: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karşısında</a:t>
            </a:r>
            <a:r>
              <a:rPr lang="en-US" sz="2000" dirty="0">
                <a:solidFill>
                  <a:srgbClr val="FFFFFF"/>
                </a:solidFill>
                <a:latin typeface="+mj-lt"/>
              </a:rPr>
              <a:t> </a:t>
            </a:r>
            <a:r>
              <a:rPr lang="en-US" sz="2000" dirty="0" err="1">
                <a:solidFill>
                  <a:srgbClr val="FFFFFF"/>
                </a:solidFill>
                <a:latin typeface="+mj-lt"/>
              </a:rPr>
              <a:t>savunmasızdır</a:t>
            </a:r>
            <a:r>
              <a:rPr lang="en-US" sz="2000" dirty="0">
                <a:solidFill>
                  <a:srgbClr val="FFFFFF"/>
                </a:solidFill>
                <a:latin typeface="+mj-lt"/>
              </a:rPr>
              <a:t>. Bu </a:t>
            </a:r>
            <a:r>
              <a:rPr lang="en-US" sz="2000" dirty="0" err="1">
                <a:solidFill>
                  <a:srgbClr val="FFFFFF"/>
                </a:solidFill>
                <a:latin typeface="+mj-lt"/>
              </a:rPr>
              <a:t>nedenle</a:t>
            </a:r>
            <a:r>
              <a:rPr lang="en-US" sz="2000" dirty="0">
                <a:solidFill>
                  <a:srgbClr val="FFFFFF"/>
                </a:solidFill>
                <a:latin typeface="+mj-lt"/>
              </a:rPr>
              <a:t> </a:t>
            </a:r>
            <a:r>
              <a:rPr lang="en-US" sz="2000" dirty="0" err="1">
                <a:solidFill>
                  <a:srgbClr val="FFFFFF"/>
                </a:solidFill>
                <a:latin typeface="+mj-lt"/>
              </a:rPr>
              <a:t>çocuklara</a:t>
            </a:r>
            <a:r>
              <a:rPr lang="en-US" sz="2000" dirty="0">
                <a:solidFill>
                  <a:srgbClr val="FFFFFF"/>
                </a:solidFill>
                <a:latin typeface="+mj-lt"/>
              </a:rPr>
              <a:t> </a:t>
            </a:r>
            <a:r>
              <a:rPr lang="en-US" sz="2000" dirty="0" err="1">
                <a:solidFill>
                  <a:srgbClr val="FFFFFF"/>
                </a:solidFill>
                <a:latin typeface="+mj-lt"/>
              </a:rPr>
              <a:t>bazı</a:t>
            </a:r>
            <a:r>
              <a:rPr lang="en-US" sz="2000" dirty="0">
                <a:solidFill>
                  <a:srgbClr val="FFFFFF"/>
                </a:solidFill>
                <a:latin typeface="+mj-lt"/>
              </a:rPr>
              <a:t> </a:t>
            </a:r>
            <a:r>
              <a:rPr lang="en-US" sz="2000" dirty="0" err="1">
                <a:solidFill>
                  <a:srgbClr val="FFFFFF"/>
                </a:solidFill>
                <a:latin typeface="+mj-lt"/>
              </a:rPr>
              <a:t>hakların</a:t>
            </a:r>
            <a:r>
              <a:rPr lang="en-US" sz="2000" dirty="0">
                <a:solidFill>
                  <a:srgbClr val="FFFFFF"/>
                </a:solidFill>
                <a:latin typeface="+mj-lt"/>
              </a:rPr>
              <a:t> </a:t>
            </a:r>
            <a:r>
              <a:rPr lang="en-US" sz="2000" dirty="0" err="1">
                <a:solidFill>
                  <a:srgbClr val="FFFFFF"/>
                </a:solidFill>
                <a:latin typeface="+mj-lt"/>
              </a:rPr>
              <a:t>verilmesi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bu</a:t>
            </a:r>
            <a:r>
              <a:rPr lang="en-US" sz="2000" dirty="0">
                <a:solidFill>
                  <a:srgbClr val="FFFFFF"/>
                </a:solidFill>
                <a:latin typeface="+mj-lt"/>
              </a:rPr>
              <a:t> </a:t>
            </a:r>
            <a:r>
              <a:rPr lang="en-US" sz="2000" dirty="0" err="1">
                <a:solidFill>
                  <a:srgbClr val="FFFFFF"/>
                </a:solidFill>
                <a:latin typeface="+mj-lt"/>
              </a:rPr>
              <a:t>hakların</a:t>
            </a:r>
            <a:r>
              <a:rPr lang="en-US" sz="2000" dirty="0">
                <a:solidFill>
                  <a:srgbClr val="FFFFFF"/>
                </a:solidFill>
                <a:latin typeface="+mj-lt"/>
              </a:rPr>
              <a:t> </a:t>
            </a:r>
            <a:r>
              <a:rPr lang="en-US" sz="2000" dirty="0" err="1">
                <a:solidFill>
                  <a:srgbClr val="FFFFFF"/>
                </a:solidFill>
                <a:latin typeface="+mj-lt"/>
              </a:rPr>
              <a:t>korunması</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oldukça</a:t>
            </a:r>
            <a:r>
              <a:rPr lang="en-US" sz="2000" dirty="0">
                <a:solidFill>
                  <a:srgbClr val="FFFFFF"/>
                </a:solidFill>
                <a:latin typeface="+mj-lt"/>
              </a:rPr>
              <a:t> </a:t>
            </a:r>
            <a:r>
              <a:rPr lang="en-US" sz="2000" dirty="0" err="1">
                <a:solidFill>
                  <a:srgbClr val="FFFFFF"/>
                </a:solidFill>
                <a:latin typeface="+mj-lt"/>
              </a:rPr>
              <a:t>önemlidir</a:t>
            </a:r>
            <a:r>
              <a:rPr lang="en-US" sz="2000" dirty="0">
                <a:solidFill>
                  <a:srgbClr val="FFFFFF"/>
                </a:solidFill>
                <a:latin typeface="+mj-lt"/>
              </a:rPr>
              <a:t>. </a:t>
            </a:r>
            <a:endParaRPr lang="en-US" sz="2000" dirty="0">
              <a:solidFill>
                <a:srgbClr val="FFFFFF"/>
              </a:solidFill>
              <a:latin typeface="+mj-lt"/>
            </a:endParaRPr>
          </a:p>
          <a:p>
            <a:pPr marL="0" indent="0">
              <a:buNone/>
            </a:pP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Kendi</a:t>
            </a:r>
            <a:r>
              <a:rPr lang="en-US" sz="2000" dirty="0">
                <a:solidFill>
                  <a:srgbClr val="FFFFFF"/>
                </a:solidFill>
                <a:latin typeface="+mj-lt"/>
              </a:rPr>
              <a:t> </a:t>
            </a:r>
            <a:r>
              <a:rPr lang="en-US" sz="2000" dirty="0" err="1">
                <a:solidFill>
                  <a:srgbClr val="FFFFFF"/>
                </a:solidFill>
                <a:latin typeface="+mj-lt"/>
              </a:rPr>
              <a:t>kurumumuzda</a:t>
            </a:r>
            <a:r>
              <a:rPr lang="en-US" sz="2000" dirty="0">
                <a:solidFill>
                  <a:srgbClr val="FFFFFF"/>
                </a:solidFill>
                <a:latin typeface="+mj-lt"/>
              </a:rPr>
              <a:t> </a:t>
            </a: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işçi</a:t>
            </a:r>
            <a:r>
              <a:rPr lang="en-US" sz="2000" dirty="0">
                <a:solidFill>
                  <a:srgbClr val="FFFFFF"/>
                </a:solidFill>
                <a:latin typeface="+mj-lt"/>
              </a:rPr>
              <a:t> </a:t>
            </a:r>
            <a:r>
              <a:rPr lang="en-US" sz="2000" dirty="0" err="1">
                <a:solidFill>
                  <a:srgbClr val="FFFFFF"/>
                </a:solidFill>
                <a:latin typeface="+mj-lt"/>
              </a:rPr>
              <a:t>çalıştırılmasına</a:t>
            </a:r>
            <a:r>
              <a:rPr lang="en-US" sz="2000" dirty="0">
                <a:solidFill>
                  <a:srgbClr val="FFFFFF"/>
                </a:solidFill>
                <a:latin typeface="+mj-lt"/>
              </a:rPr>
              <a:t> </a:t>
            </a:r>
            <a:r>
              <a:rPr lang="en-US" sz="2000" dirty="0" err="1">
                <a:solidFill>
                  <a:srgbClr val="FFFFFF"/>
                </a:solidFill>
                <a:latin typeface="+mj-lt"/>
              </a:rPr>
              <a:t>izin</a:t>
            </a:r>
            <a:r>
              <a:rPr lang="en-US" sz="2000" dirty="0">
                <a:solidFill>
                  <a:srgbClr val="FFFFFF"/>
                </a:solidFill>
                <a:latin typeface="+mj-lt"/>
              </a:rPr>
              <a:t> </a:t>
            </a:r>
            <a:r>
              <a:rPr lang="en-US" sz="2000" dirty="0" err="1">
                <a:solidFill>
                  <a:srgbClr val="FFFFFF"/>
                </a:solidFill>
                <a:latin typeface="+mj-lt"/>
              </a:rPr>
              <a:t>vermez</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çözüm</a:t>
            </a:r>
            <a:r>
              <a:rPr lang="en-US" sz="2000" dirty="0">
                <a:solidFill>
                  <a:srgbClr val="FFFFFF"/>
                </a:solidFill>
                <a:latin typeface="+mj-lt"/>
              </a:rPr>
              <a:t> </a:t>
            </a:r>
            <a:r>
              <a:rPr lang="en-US" sz="2000" dirty="0" err="1">
                <a:solidFill>
                  <a:srgbClr val="FFFFFF"/>
                </a:solidFill>
                <a:latin typeface="+mj-lt"/>
              </a:rPr>
              <a:t>ortaklarımızdan</a:t>
            </a:r>
            <a:r>
              <a:rPr lang="en-US" sz="2000" dirty="0">
                <a:solidFill>
                  <a:srgbClr val="FFFFFF"/>
                </a:solidFill>
                <a:latin typeface="+mj-lt"/>
              </a:rPr>
              <a:t> da </a:t>
            </a:r>
            <a:r>
              <a:rPr lang="en-US" sz="2000" dirty="0" err="1">
                <a:solidFill>
                  <a:srgbClr val="FFFFFF"/>
                </a:solidFill>
                <a:latin typeface="+mj-lt"/>
              </a:rPr>
              <a:t>aynı</a:t>
            </a:r>
            <a:r>
              <a:rPr lang="en-US" sz="2000" dirty="0">
                <a:solidFill>
                  <a:srgbClr val="FFFFFF"/>
                </a:solidFill>
                <a:latin typeface="+mj-lt"/>
              </a:rPr>
              <a:t> </a:t>
            </a:r>
            <a:r>
              <a:rPr lang="en-US" sz="2000" dirty="0" err="1">
                <a:solidFill>
                  <a:srgbClr val="FFFFFF"/>
                </a:solidFill>
                <a:latin typeface="+mj-lt"/>
              </a:rPr>
              <a:t>hassasiyeti</a:t>
            </a:r>
            <a:r>
              <a:rPr lang="en-US" sz="2000" dirty="0">
                <a:solidFill>
                  <a:srgbClr val="FFFFFF"/>
                </a:solidFill>
                <a:latin typeface="+mj-lt"/>
              </a:rPr>
              <a:t> </a:t>
            </a:r>
            <a:r>
              <a:rPr lang="en-US" sz="2000" dirty="0" err="1">
                <a:solidFill>
                  <a:srgbClr val="FFFFFF"/>
                </a:solidFill>
                <a:latin typeface="+mj-lt"/>
              </a:rPr>
              <a:t>bekleriz</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Çocukların</a:t>
            </a:r>
            <a:r>
              <a:rPr lang="en-US" sz="2000" dirty="0">
                <a:solidFill>
                  <a:srgbClr val="FFFFFF"/>
                </a:solidFill>
                <a:latin typeface="+mj-lt"/>
              </a:rPr>
              <a:t> </a:t>
            </a:r>
            <a:r>
              <a:rPr lang="en-US" sz="2000" dirty="0" err="1">
                <a:solidFill>
                  <a:srgbClr val="FFFFFF"/>
                </a:solidFill>
                <a:latin typeface="+mj-lt"/>
              </a:rPr>
              <a:t>katıldıkları</a:t>
            </a:r>
            <a:r>
              <a:rPr lang="en-US" sz="2000" dirty="0">
                <a:solidFill>
                  <a:srgbClr val="FFFFFF"/>
                </a:solidFill>
                <a:latin typeface="+mj-lt"/>
              </a:rPr>
              <a:t> </a:t>
            </a:r>
            <a:r>
              <a:rPr lang="en-US" sz="2000" dirty="0" err="1">
                <a:solidFill>
                  <a:srgbClr val="FFFFFF"/>
                </a:solidFill>
                <a:latin typeface="+mj-lt"/>
              </a:rPr>
              <a:t>aktivitelerde</a:t>
            </a:r>
            <a:r>
              <a:rPr lang="en-US" sz="2000" dirty="0">
                <a:solidFill>
                  <a:srgbClr val="FFFFFF"/>
                </a:solidFill>
                <a:latin typeface="+mj-lt"/>
              </a:rPr>
              <a:t> </a:t>
            </a:r>
            <a:r>
              <a:rPr lang="en-US" sz="2000" dirty="0" err="1">
                <a:solidFill>
                  <a:srgbClr val="FFFFFF"/>
                </a:solidFill>
                <a:latin typeface="+mj-lt"/>
              </a:rPr>
              <a:t>ailelerinin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tr-TR" sz="2000" dirty="0">
                <a:solidFill>
                  <a:srgbClr val="FFFFFF"/>
                </a:solidFill>
                <a:latin typeface="+mj-lt"/>
              </a:rPr>
              <a:t>personellerimizin</a:t>
            </a:r>
            <a:r>
              <a:rPr lang="en-US" sz="2000" dirty="0">
                <a:solidFill>
                  <a:srgbClr val="FFFFFF"/>
                </a:solidFill>
                <a:latin typeface="+mj-lt"/>
              </a:rPr>
              <a:t> </a:t>
            </a:r>
            <a:r>
              <a:rPr lang="en-US" sz="2000" dirty="0" err="1">
                <a:solidFill>
                  <a:srgbClr val="FFFFFF"/>
                </a:solidFill>
                <a:latin typeface="+mj-lt"/>
              </a:rPr>
              <a:t>gözetimi</a:t>
            </a:r>
            <a:r>
              <a:rPr lang="en-US" sz="2000" dirty="0">
                <a:solidFill>
                  <a:srgbClr val="FFFFFF"/>
                </a:solidFill>
                <a:latin typeface="+mj-lt"/>
              </a:rPr>
              <a:t> </a:t>
            </a:r>
            <a:r>
              <a:rPr lang="en-US" sz="2000" dirty="0" err="1">
                <a:solidFill>
                  <a:srgbClr val="FFFFFF"/>
                </a:solidFill>
                <a:latin typeface="+mj-lt"/>
              </a:rPr>
              <a:t>altında</a:t>
            </a:r>
            <a:r>
              <a:rPr lang="en-US" sz="2000" dirty="0">
                <a:solidFill>
                  <a:srgbClr val="FFFFFF"/>
                </a:solidFill>
                <a:latin typeface="+mj-lt"/>
              </a:rPr>
              <a:t> </a:t>
            </a:r>
            <a:r>
              <a:rPr lang="en-US" sz="2000" dirty="0" err="1">
                <a:solidFill>
                  <a:srgbClr val="FFFFFF"/>
                </a:solidFill>
                <a:latin typeface="+mj-lt"/>
              </a:rPr>
              <a:t>olduklarından</a:t>
            </a:r>
            <a:r>
              <a:rPr lang="en-US" sz="2000" dirty="0">
                <a:solidFill>
                  <a:srgbClr val="FFFFFF"/>
                </a:solidFill>
                <a:latin typeface="+mj-lt"/>
              </a:rPr>
              <a:t> </a:t>
            </a:r>
            <a:r>
              <a:rPr lang="en-US" sz="2000" dirty="0" err="1">
                <a:solidFill>
                  <a:srgbClr val="FFFFFF"/>
                </a:solidFill>
                <a:latin typeface="+mj-lt"/>
              </a:rPr>
              <a:t>emin</a:t>
            </a:r>
            <a:r>
              <a:rPr lang="en-US" sz="2000" dirty="0">
                <a:solidFill>
                  <a:srgbClr val="FFFFFF"/>
                </a:solidFill>
                <a:latin typeface="+mj-lt"/>
              </a:rPr>
              <a:t> </a:t>
            </a:r>
            <a:r>
              <a:rPr lang="en-US" sz="2000" dirty="0" err="1">
                <a:solidFill>
                  <a:srgbClr val="FFFFFF"/>
                </a:solidFill>
                <a:latin typeface="+mj-lt"/>
              </a:rPr>
              <a:t>oluruz</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haklarının</a:t>
            </a:r>
            <a:r>
              <a:rPr lang="en-US" sz="2000" dirty="0">
                <a:solidFill>
                  <a:srgbClr val="FFFFFF"/>
                </a:solidFill>
                <a:latin typeface="+mj-lt"/>
              </a:rPr>
              <a:t> </a:t>
            </a:r>
            <a:r>
              <a:rPr lang="en-US" sz="2000" dirty="0" err="1">
                <a:solidFill>
                  <a:srgbClr val="FFFFFF"/>
                </a:solidFill>
                <a:latin typeface="+mj-lt"/>
              </a:rPr>
              <a:t>korunması</a:t>
            </a:r>
            <a:r>
              <a:rPr lang="en-US" sz="2000" dirty="0">
                <a:solidFill>
                  <a:srgbClr val="FFFFFF"/>
                </a:solidFill>
                <a:latin typeface="+mj-lt"/>
              </a:rPr>
              <a:t> </a:t>
            </a:r>
            <a:r>
              <a:rPr lang="en-US" sz="2000" dirty="0" err="1">
                <a:solidFill>
                  <a:srgbClr val="FFFFFF"/>
                </a:solidFill>
                <a:latin typeface="+mj-lt"/>
              </a:rPr>
              <a:t>konusunda</a:t>
            </a:r>
            <a:r>
              <a:rPr lang="en-US" sz="2000" dirty="0">
                <a:solidFill>
                  <a:srgbClr val="FFFFFF"/>
                </a:solidFill>
                <a:latin typeface="+mj-lt"/>
              </a:rPr>
              <a:t> </a:t>
            </a:r>
            <a:r>
              <a:rPr lang="en-US" sz="2000" dirty="0" err="1">
                <a:solidFill>
                  <a:srgbClr val="FFFFFF"/>
                </a:solidFill>
                <a:latin typeface="+mj-lt"/>
              </a:rPr>
              <a:t>farkındalık</a:t>
            </a:r>
            <a:r>
              <a:rPr lang="en-US" sz="2000" dirty="0">
                <a:solidFill>
                  <a:srgbClr val="FFFFFF"/>
                </a:solidFill>
                <a:latin typeface="+mj-lt"/>
              </a:rPr>
              <a:t> </a:t>
            </a:r>
            <a:r>
              <a:rPr lang="en-US" sz="2000" dirty="0" err="1">
                <a:solidFill>
                  <a:srgbClr val="FFFFFF"/>
                </a:solidFill>
                <a:latin typeface="+mj-lt"/>
              </a:rPr>
              <a:t>yaratmak</a:t>
            </a:r>
            <a:r>
              <a:rPr lang="en-US" sz="2000" dirty="0">
                <a:solidFill>
                  <a:srgbClr val="FFFFFF"/>
                </a:solidFill>
                <a:latin typeface="+mj-lt"/>
              </a:rPr>
              <a:t> </a:t>
            </a:r>
            <a:r>
              <a:rPr lang="en-US" sz="2000" dirty="0" err="1">
                <a:solidFill>
                  <a:srgbClr val="FFFFFF"/>
                </a:solidFill>
                <a:latin typeface="+mj-lt"/>
              </a:rPr>
              <a:t>adına</a:t>
            </a:r>
            <a:r>
              <a:rPr lang="en-US" sz="2000" dirty="0">
                <a:solidFill>
                  <a:srgbClr val="FFFFFF"/>
                </a:solidFill>
                <a:latin typeface="+mj-lt"/>
              </a:rPr>
              <a:t> </a:t>
            </a:r>
            <a:r>
              <a:rPr lang="tr-TR" sz="2000" dirty="0">
                <a:solidFill>
                  <a:srgbClr val="FFFFFF"/>
                </a:solidFill>
                <a:latin typeface="+mj-lt"/>
              </a:rPr>
              <a:t>aktiviteler düzenleriz.</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ile</a:t>
            </a:r>
            <a:r>
              <a:rPr lang="en-US" sz="2000" dirty="0">
                <a:solidFill>
                  <a:srgbClr val="FFFFFF"/>
                </a:solidFill>
                <a:latin typeface="+mj-lt"/>
              </a:rPr>
              <a:t> </a:t>
            </a:r>
            <a:r>
              <a:rPr lang="en-US" sz="2000" dirty="0" err="1">
                <a:solidFill>
                  <a:srgbClr val="FFFFFF"/>
                </a:solidFill>
                <a:latin typeface="+mj-lt"/>
              </a:rPr>
              <a:t>ilgili</a:t>
            </a:r>
            <a:r>
              <a:rPr lang="en-US" sz="2000" dirty="0">
                <a:solidFill>
                  <a:srgbClr val="FFFFFF"/>
                </a:solidFill>
                <a:latin typeface="+mj-lt"/>
              </a:rPr>
              <a:t> </a:t>
            </a:r>
            <a:r>
              <a:rPr lang="en-US" sz="2000" dirty="0" err="1">
                <a:solidFill>
                  <a:srgbClr val="FFFFFF"/>
                </a:solidFill>
                <a:latin typeface="+mj-lt"/>
              </a:rPr>
              <a:t>şüpheli</a:t>
            </a:r>
            <a:r>
              <a:rPr lang="en-US" sz="2000" dirty="0">
                <a:solidFill>
                  <a:srgbClr val="FFFFFF"/>
                </a:solidFill>
                <a:latin typeface="+mj-lt"/>
              </a:rPr>
              <a:t> </a:t>
            </a:r>
            <a:r>
              <a:rPr lang="en-US" sz="2000" dirty="0" err="1">
                <a:solidFill>
                  <a:srgbClr val="FFFFFF"/>
                </a:solidFill>
                <a:latin typeface="+mj-lt"/>
              </a:rPr>
              <a:t>eylemlere</a:t>
            </a:r>
            <a:r>
              <a:rPr lang="en-US" sz="2000" dirty="0">
                <a:solidFill>
                  <a:srgbClr val="FFFFFF"/>
                </a:solidFill>
                <a:latin typeface="+mj-lt"/>
              </a:rPr>
              <a:t> </a:t>
            </a:r>
            <a:r>
              <a:rPr lang="en-US" sz="2000" dirty="0" err="1">
                <a:solidFill>
                  <a:srgbClr val="FFFFFF"/>
                </a:solidFill>
                <a:latin typeface="+mj-lt"/>
              </a:rPr>
              <a:t>şahit</a:t>
            </a:r>
            <a:r>
              <a:rPr lang="en-US" sz="2000" dirty="0">
                <a:solidFill>
                  <a:srgbClr val="FFFFFF"/>
                </a:solidFill>
                <a:latin typeface="+mj-lt"/>
              </a:rPr>
              <a:t> </a:t>
            </a:r>
            <a:r>
              <a:rPr lang="en-US" sz="2000" dirty="0" err="1">
                <a:solidFill>
                  <a:srgbClr val="FFFFFF"/>
                </a:solidFill>
                <a:latin typeface="+mj-lt"/>
              </a:rPr>
              <a:t>olduğumuzda</a:t>
            </a:r>
            <a:r>
              <a:rPr lang="en-US" sz="2000" dirty="0">
                <a:solidFill>
                  <a:srgbClr val="FFFFFF"/>
                </a:solidFill>
                <a:latin typeface="+mj-lt"/>
              </a:rPr>
              <a:t> </a:t>
            </a:r>
            <a:r>
              <a:rPr lang="en-US" sz="2000" dirty="0" err="1">
                <a:solidFill>
                  <a:srgbClr val="FFFFFF"/>
                </a:solidFill>
                <a:latin typeface="+mj-lt"/>
              </a:rPr>
              <a:t>öncelikle</a:t>
            </a:r>
            <a:r>
              <a:rPr lang="en-US" sz="2000" dirty="0">
                <a:solidFill>
                  <a:srgbClr val="FFFFFF"/>
                </a:solidFill>
                <a:latin typeface="+mj-lt"/>
              </a:rPr>
              <a:t> </a:t>
            </a:r>
            <a:r>
              <a:rPr lang="en-US" sz="2000" dirty="0" err="1">
                <a:solidFill>
                  <a:srgbClr val="FFFFFF"/>
                </a:solidFill>
                <a:latin typeface="+mj-lt"/>
              </a:rPr>
              <a:t>kurum</a:t>
            </a:r>
            <a:r>
              <a:rPr lang="en-US" sz="2000" dirty="0">
                <a:solidFill>
                  <a:srgbClr val="FFFFFF"/>
                </a:solidFill>
                <a:latin typeface="+mj-lt"/>
              </a:rPr>
              <a:t> </a:t>
            </a:r>
            <a:r>
              <a:rPr lang="en-US" sz="2000" dirty="0" err="1">
                <a:solidFill>
                  <a:srgbClr val="FFFFFF"/>
                </a:solidFill>
                <a:latin typeface="+mj-lt"/>
              </a:rPr>
              <a:t>yönetimine</a:t>
            </a:r>
            <a:r>
              <a:rPr lang="en-US" sz="2000" dirty="0">
                <a:solidFill>
                  <a:srgbClr val="FFFFFF"/>
                </a:solidFill>
                <a:latin typeface="+mj-lt"/>
              </a:rPr>
              <a:t> </a:t>
            </a:r>
            <a:r>
              <a:rPr lang="en-US" sz="2000" dirty="0" err="1">
                <a:solidFill>
                  <a:srgbClr val="FFFFFF"/>
                </a:solidFill>
                <a:latin typeface="+mj-lt"/>
              </a:rPr>
              <a:t>bilgi</a:t>
            </a:r>
            <a:r>
              <a:rPr lang="en-US" sz="2000" dirty="0">
                <a:solidFill>
                  <a:srgbClr val="FFFFFF"/>
                </a:solidFill>
                <a:latin typeface="+mj-lt"/>
              </a:rPr>
              <a:t> </a:t>
            </a:r>
            <a:r>
              <a:rPr lang="en-US" sz="2000" dirty="0" err="1">
                <a:solidFill>
                  <a:srgbClr val="FFFFFF"/>
                </a:solidFill>
                <a:latin typeface="+mj-lt"/>
              </a:rPr>
              <a:t>verir</a:t>
            </a:r>
            <a:r>
              <a:rPr lang="en-US" sz="2000" dirty="0">
                <a:solidFill>
                  <a:srgbClr val="FFFFFF"/>
                </a:solidFill>
                <a:latin typeface="+mj-lt"/>
              </a:rPr>
              <a:t>, </a:t>
            </a:r>
            <a:r>
              <a:rPr lang="en-US" sz="2000" dirty="0" err="1">
                <a:solidFill>
                  <a:srgbClr val="FFFFFF"/>
                </a:solidFill>
                <a:latin typeface="+mj-lt"/>
              </a:rPr>
              <a:t>gerekli</a:t>
            </a:r>
            <a:r>
              <a:rPr lang="en-US" sz="2000" dirty="0">
                <a:solidFill>
                  <a:srgbClr val="FFFFFF"/>
                </a:solidFill>
                <a:latin typeface="+mj-lt"/>
              </a:rPr>
              <a:t> </a:t>
            </a:r>
            <a:r>
              <a:rPr lang="en-US" sz="2000" dirty="0" err="1">
                <a:solidFill>
                  <a:srgbClr val="FFFFFF"/>
                </a:solidFill>
                <a:latin typeface="+mj-lt"/>
              </a:rPr>
              <a:t>görülen</a:t>
            </a:r>
            <a:r>
              <a:rPr lang="en-US" sz="2000" dirty="0">
                <a:solidFill>
                  <a:srgbClr val="FFFFFF"/>
                </a:solidFill>
                <a:latin typeface="+mj-lt"/>
              </a:rPr>
              <a:t> </a:t>
            </a:r>
            <a:r>
              <a:rPr lang="en-US" sz="2000" dirty="0" err="1">
                <a:solidFill>
                  <a:srgbClr val="FFFFFF"/>
                </a:solidFill>
                <a:latin typeface="+mj-lt"/>
              </a:rPr>
              <a:t>durumlarda</a:t>
            </a:r>
            <a:r>
              <a:rPr lang="en-US" sz="2000" dirty="0">
                <a:solidFill>
                  <a:srgbClr val="FFFFFF"/>
                </a:solidFill>
                <a:latin typeface="+mj-lt"/>
              </a:rPr>
              <a:t> </a:t>
            </a:r>
            <a:r>
              <a:rPr lang="en-US" sz="2000" dirty="0" err="1">
                <a:solidFill>
                  <a:srgbClr val="FFFFFF"/>
                </a:solidFill>
                <a:latin typeface="+mj-lt"/>
              </a:rPr>
              <a:t>resmi</a:t>
            </a:r>
            <a:r>
              <a:rPr lang="en-US" sz="2000" dirty="0">
                <a:solidFill>
                  <a:srgbClr val="FFFFFF"/>
                </a:solidFill>
                <a:latin typeface="+mj-lt"/>
              </a:rPr>
              <a:t> </a:t>
            </a:r>
            <a:r>
              <a:rPr lang="en-US" sz="2000" dirty="0" err="1">
                <a:solidFill>
                  <a:srgbClr val="FFFFFF"/>
                </a:solidFill>
                <a:latin typeface="+mj-lt"/>
              </a:rPr>
              <a:t>kuruluşlardan</a:t>
            </a:r>
            <a:r>
              <a:rPr lang="en-US" sz="2000" dirty="0">
                <a:solidFill>
                  <a:srgbClr val="FFFFFF"/>
                </a:solidFill>
                <a:latin typeface="+mj-lt"/>
              </a:rPr>
              <a:t> </a:t>
            </a:r>
            <a:r>
              <a:rPr lang="en-US" sz="2000" dirty="0" err="1">
                <a:solidFill>
                  <a:srgbClr val="FFFFFF"/>
                </a:solidFill>
                <a:latin typeface="+mj-lt"/>
              </a:rPr>
              <a:t>yardım</a:t>
            </a:r>
            <a:r>
              <a:rPr lang="en-US" sz="2000" dirty="0">
                <a:solidFill>
                  <a:srgbClr val="FFFFFF"/>
                </a:solidFill>
                <a:latin typeface="+mj-lt"/>
              </a:rPr>
              <a:t> </a:t>
            </a:r>
            <a:r>
              <a:rPr lang="en-US" sz="2000" dirty="0" err="1">
                <a:solidFill>
                  <a:srgbClr val="FFFFFF"/>
                </a:solidFill>
                <a:latin typeface="+mj-lt"/>
              </a:rPr>
              <a:t>isteriz</a:t>
            </a:r>
            <a:r>
              <a:rPr lang="en-US" sz="2000" dirty="0">
                <a:solidFill>
                  <a:srgbClr val="FFFFFF"/>
                </a:solidFill>
                <a:latin typeface="+mj-lt"/>
              </a:rPr>
              <a:t>.</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p:cNvPicPr>
            <a:picLocks noChangeAspect="1"/>
          </p:cNvPicPr>
          <p:nvPr/>
        </p:nvPicPr>
        <p:blipFill rotWithShape="1">
          <a:blip r:embed="rId1">
            <a:alphaModFix amt="35000"/>
          </a:blip>
          <a:srcRect t="15413"/>
          <a:stretch>
            <a:fillRect/>
          </a:stretch>
        </p:blipFill>
        <p:spPr>
          <a:xfrm>
            <a:off x="0" y="-95885"/>
            <a:ext cx="11961495" cy="6858000"/>
          </a:xfrm>
          <a:prstGeom prst="rect">
            <a:avLst/>
          </a:prstGeom>
        </p:spPr>
      </p:pic>
      <p:sp>
        <p:nvSpPr>
          <p:cNvPr id="2" name="Title 1"/>
          <p:cNvSpPr>
            <a:spLocks noGrp="1"/>
          </p:cNvSpPr>
          <p:nvPr>
            <p:ph type="title"/>
          </p:nvPr>
        </p:nvSpPr>
        <p:spPr>
          <a:xfrm>
            <a:off x="269875" y="2778125"/>
            <a:ext cx="4389120" cy="2118360"/>
          </a:xfrm>
        </p:spPr>
        <p:txBody>
          <a:bodyPr>
            <a:normAutofit fontScale="90000"/>
          </a:bodyPr>
          <a:lstStyle/>
          <a:p>
            <a:pPr algn="l"/>
            <a:r>
              <a:rPr lang="en-US" sz="5400" b="1">
                <a:ln w="22225">
                  <a:solidFill>
                    <a:srgbClr val="FFFFFF"/>
                  </a:solidFill>
                </a:ln>
                <a:noFill/>
              </a:rPr>
              <a:t>ÇEVRE DOSTU UYGULAMALAR</a:t>
            </a:r>
            <a:br>
              <a:rPr lang="en-US" sz="7400" b="1">
                <a:ln w="22225">
                  <a:solidFill>
                    <a:srgbClr val="FFFFFF"/>
                  </a:solidFill>
                </a:ln>
                <a:noFill/>
              </a:rPr>
            </a:br>
            <a:endParaRPr lang="en-US" sz="7400" b="1">
              <a:ln w="22225">
                <a:solidFill>
                  <a:srgbClr val="FFFFFF"/>
                </a:solidFill>
              </a:ln>
              <a:noFill/>
            </a:endParaRPr>
          </a:p>
        </p:txBody>
      </p:sp>
      <p:cxnSp>
        <p:nvCxnSpPr>
          <p:cNvPr id="23" name="Straight Connector 19"/>
          <p:cNvCxnSpPr>
            <a:cxnSpLocks noGrp="1" noRot="1" noChangeAspect="1" noMove="1" noResize="1" noEditPoints="1" noAdjustHandles="1" noChangeArrowheads="1" noChangeShapeType="1"/>
          </p:cNvCxnSpPr>
          <p:nvPr/>
        </p:nvCxnSpPr>
        <p:spPr>
          <a:xfrm>
            <a:off x="44811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671388" y="1166843"/>
            <a:ext cx="5012806" cy="1380414"/>
          </a:xfrm>
          <a:prstGeom prst="rect">
            <a:avLst/>
          </a:prstGeom>
        </p:spPr>
        <p:txBody>
          <a:bodyPr wrap="square">
            <a:spAutoFit/>
          </a:bodyPr>
          <a:lstStyle/>
          <a:p>
            <a:endParaRPr lang="en-US" sz="1600" dirty="0">
              <a:latin typeface="+mj-lt"/>
            </a:endParaRPr>
          </a:p>
        </p:txBody>
      </p:sp>
      <p:graphicFrame>
        <p:nvGraphicFramePr>
          <p:cNvPr id="13" name="Content Placeholder 2"/>
          <p:cNvGraphicFramePr>
            <a:graphicFrameLocks noGrp="1"/>
          </p:cNvGraphicFramePr>
          <p:nvPr>
            <p:ph idx="1"/>
          </p:nvPr>
        </p:nvGraphicFramePr>
        <p:xfrm>
          <a:off x="4659630" y="426720"/>
          <a:ext cx="7252970" cy="6178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p:nvPr/>
        </p:nvSpPr>
        <p:spPr>
          <a:xfrm>
            <a:off x="4659630" y="4697730"/>
            <a:ext cx="7409815" cy="2160270"/>
          </a:xfrm>
          <a:prstGeom prst="rect">
            <a:avLst/>
          </a:prstGeom>
          <a:noFill/>
        </p:spPr>
        <p:txBody>
          <a:bodyPr wrap="square" rtlCol="0">
            <a:noAutofit/>
          </a:bodyPr>
          <a:p>
            <a:r>
              <a:rPr lang="tr-TR" altLang="en-US" sz="2200"/>
              <a:t>A+ enerji sınıfı elektronik cihazlar kullanılmaktadır</a:t>
            </a:r>
            <a:endParaRPr lang="tr-TR" altLang="en-US" sz="2200"/>
          </a:p>
          <a:p>
            <a:endParaRPr lang="tr-TR" altLang="en-US" sz="2200"/>
          </a:p>
          <a:p>
            <a:endParaRPr lang="tr-TR" altLang="en-US" sz="2200"/>
          </a:p>
          <a:p>
            <a:r>
              <a:rPr lang="tr-TR" altLang="en-US" sz="2200"/>
              <a:t>Led aydınlatma oranı %100 seviyesindedir</a:t>
            </a:r>
            <a:endParaRPr lang="tr-TR" altLang="en-US" sz="2200"/>
          </a:p>
          <a:p>
            <a:endParaRPr lang="tr-TR" altLang="en-US" sz="2200"/>
          </a:p>
          <a:p>
            <a:endParaRPr lang="tr-TR" altLang="en-US" sz="2200"/>
          </a:p>
        </p:txBody>
      </p:sp>
      <p:sp>
        <p:nvSpPr>
          <p:cNvPr id="5" name="Text Box 4"/>
          <p:cNvSpPr txBox="1"/>
          <p:nvPr/>
        </p:nvSpPr>
        <p:spPr>
          <a:xfrm>
            <a:off x="4659630" y="546735"/>
            <a:ext cx="7851140" cy="2000250"/>
          </a:xfrm>
          <a:prstGeom prst="rect">
            <a:avLst/>
          </a:prstGeom>
          <a:noFill/>
        </p:spPr>
        <p:txBody>
          <a:bodyPr wrap="square" rtlCol="0" anchor="t">
            <a:noAutofit/>
          </a:bodyPr>
          <a:p>
            <a:pPr lvl="0">
              <a:lnSpc>
                <a:spcPct val="100000"/>
              </a:lnSpc>
              <a:spcBef>
                <a:spcPct val="0"/>
              </a:spcBef>
              <a:spcAft>
                <a:spcPct val="35000"/>
              </a:spcAft>
            </a:pPr>
            <a:r>
              <a:rPr lang="tr-TR" altLang="en-US" sz="2200" dirty="0">
                <a:sym typeface="+mn-ea"/>
              </a:rPr>
              <a:t>Yenilebilir gıda atıkları sokak hayvanlarına mama olarak verilmektedir</a:t>
            </a:r>
            <a:endParaRPr lang="tr-TR" altLang="en-US" sz="2200" dirty="0">
              <a:sym typeface="+mn-ea"/>
            </a:endParaRPr>
          </a:p>
          <a:p>
            <a:pPr lvl="0">
              <a:lnSpc>
                <a:spcPct val="100000"/>
              </a:lnSpc>
              <a:spcBef>
                <a:spcPct val="0"/>
              </a:spcBef>
              <a:spcAft>
                <a:spcPct val="35000"/>
              </a:spcAft>
            </a:pPr>
            <a:endParaRPr lang="tr-TR" altLang="en-US" sz="2200" dirty="0">
              <a:sym typeface="+mn-ea"/>
            </a:endParaRPr>
          </a:p>
          <a:p>
            <a:pPr lvl="0">
              <a:lnSpc>
                <a:spcPct val="100000"/>
              </a:lnSpc>
              <a:spcBef>
                <a:spcPct val="0"/>
              </a:spcBef>
              <a:spcAft>
                <a:spcPct val="35000"/>
              </a:spcAft>
            </a:pPr>
            <a:r>
              <a:rPr lang="tr-TR" altLang="en-US" sz="2200" dirty="0">
                <a:sym typeface="+mn-ea"/>
              </a:rPr>
              <a:t>Tasarruflu duş başlıkları kullanılmaktadır</a:t>
            </a:r>
            <a:endParaRPr lang="tr-TR" altLang="en-US" sz="2200" dirty="0">
              <a:sym typeface="+mn-ea"/>
            </a:endParaRPr>
          </a:p>
          <a:p>
            <a:pPr lvl="0">
              <a:lnSpc>
                <a:spcPct val="100000"/>
              </a:lnSpc>
              <a:spcBef>
                <a:spcPct val="0"/>
              </a:spcBef>
              <a:spcAft>
                <a:spcPct val="35000"/>
              </a:spcAft>
            </a:pPr>
            <a:endParaRPr lang="tr-TR" altLang="en-US" sz="2200" dirty="0">
              <a:sym typeface="+mn-ea"/>
            </a:endParaRPr>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0" name="Rectangle 103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7028" r="22085" b="625"/>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1041"/>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4645" y="772160"/>
            <a:ext cx="5433060" cy="5270500"/>
          </a:xfrm>
        </p:spPr>
        <p:txBody>
          <a:bodyPr vert="horz" lIns="91440" tIns="45720" rIns="91440" bIns="45720" rtlCol="0" anchor="b">
            <a:normAutofit fontScale="90000"/>
          </a:bodyPr>
          <a:lstStyle/>
          <a:p>
            <a:pPr fontAlgn="base"/>
            <a:r>
              <a:rPr lang="en-US" sz="2465" b="1" dirty="0">
                <a:solidFill>
                  <a:schemeClr val="bg1"/>
                </a:solidFill>
              </a:rPr>
              <a:t>PERSONEL VE ÇALIŞMA HAYATI</a:t>
            </a:r>
            <a:br>
              <a:rPr lang="en-US" sz="2465" b="1" dirty="0">
                <a:solidFill>
                  <a:schemeClr val="bg1"/>
                </a:solidFill>
              </a:rPr>
            </a:br>
            <a:br>
              <a:rPr lang="en-US" sz="2220" b="1" dirty="0">
                <a:solidFill>
                  <a:schemeClr val="bg1"/>
                </a:solidFill>
              </a:rPr>
            </a:br>
            <a:br>
              <a:rPr lang="en-US" sz="2220" b="1" dirty="0">
                <a:solidFill>
                  <a:schemeClr val="bg1"/>
                </a:solidFill>
              </a:rPr>
            </a:br>
            <a:r>
              <a:rPr lang="tr-TR" altLang="en-US" sz="2220" b="1" dirty="0">
                <a:solidFill>
                  <a:schemeClr val="bg1"/>
                </a:solidFill>
              </a:rPr>
              <a:t>İzmit Saray Otel, 2025 yılında 1 kadın, 2 erkek olmak üzere toplam 3 </a:t>
            </a:r>
            <a:r>
              <a:rPr lang="en-US" sz="2220" b="1" dirty="0" err="1">
                <a:solidFill>
                  <a:schemeClr val="bg1"/>
                </a:solidFill>
              </a:rPr>
              <a:t>personelle</a:t>
            </a:r>
            <a:r>
              <a:rPr lang="en-US" sz="2220" b="1" dirty="0">
                <a:solidFill>
                  <a:schemeClr val="bg1"/>
                </a:solidFill>
              </a:rPr>
              <a:t> </a:t>
            </a:r>
            <a:r>
              <a:rPr lang="en-US" sz="2220" b="1" dirty="0" err="1">
                <a:solidFill>
                  <a:schemeClr val="bg1"/>
                </a:solidFill>
              </a:rPr>
              <a:t>hizmet</a:t>
            </a:r>
            <a:r>
              <a:rPr lang="en-US" sz="2220" b="1" dirty="0">
                <a:solidFill>
                  <a:schemeClr val="bg1"/>
                </a:solidFill>
              </a:rPr>
              <a:t> </a:t>
            </a:r>
            <a:r>
              <a:rPr lang="en-US" sz="2220" b="1" dirty="0" err="1">
                <a:solidFill>
                  <a:schemeClr val="bg1"/>
                </a:solidFill>
              </a:rPr>
              <a:t>vermekte</a:t>
            </a:r>
            <a:r>
              <a:rPr lang="tr-TR" altLang="en-US" sz="2220" b="1" dirty="0" err="1">
                <a:solidFill>
                  <a:schemeClr val="bg1"/>
                </a:solidFill>
              </a:rPr>
              <a:t>dir.</a:t>
            </a:r>
            <a:br>
              <a:rPr lang="tr-TR" altLang="en-US" sz="2220" b="1" dirty="0" err="1">
                <a:solidFill>
                  <a:schemeClr val="bg1"/>
                </a:solidFill>
              </a:rPr>
            </a:br>
            <a:br>
              <a:rPr lang="en-US" sz="2220" b="1" dirty="0">
                <a:solidFill>
                  <a:schemeClr val="bg1"/>
                </a:solidFill>
              </a:rPr>
            </a:br>
            <a:r>
              <a:rPr lang="en-US" sz="2220" b="1" dirty="0" err="1">
                <a:solidFill>
                  <a:schemeClr val="bg1"/>
                </a:solidFill>
              </a:rPr>
              <a:t>Personeller</a:t>
            </a:r>
            <a:r>
              <a:rPr lang="en-US" sz="2220" b="1" dirty="0">
                <a:solidFill>
                  <a:schemeClr val="bg1"/>
                </a:solidFill>
              </a:rPr>
              <a:t> </a:t>
            </a:r>
            <a:r>
              <a:rPr lang="en-US" sz="2220" b="1" dirty="0" err="1">
                <a:solidFill>
                  <a:schemeClr val="bg1"/>
                </a:solidFill>
              </a:rPr>
              <a:t>Sürdürülebilir</a:t>
            </a:r>
            <a:r>
              <a:rPr lang="en-US" sz="2220" b="1" dirty="0">
                <a:solidFill>
                  <a:schemeClr val="bg1"/>
                </a:solidFill>
              </a:rPr>
              <a:t> </a:t>
            </a:r>
            <a:r>
              <a:rPr lang="en-US" sz="2220" b="1" dirty="0" err="1">
                <a:solidFill>
                  <a:schemeClr val="bg1"/>
                </a:solidFill>
              </a:rPr>
              <a:t>Turizm,</a:t>
            </a:r>
            <a:r>
              <a:rPr lang="tr-TR" altLang="en-US" sz="2220" b="1" dirty="0" err="1">
                <a:solidFill>
                  <a:schemeClr val="bg1"/>
                </a:solidFill>
              </a:rPr>
              <a:t>Çevre </a:t>
            </a:r>
            <a:r>
              <a:rPr lang="en-US" sz="2220" b="1" dirty="0" err="1">
                <a:solidFill>
                  <a:schemeClr val="bg1"/>
                </a:solidFill>
              </a:rPr>
              <a:t>Atık</a:t>
            </a:r>
            <a:r>
              <a:rPr lang="en-US" sz="2220" b="1" dirty="0">
                <a:solidFill>
                  <a:schemeClr val="bg1"/>
                </a:solidFill>
              </a:rPr>
              <a:t> </a:t>
            </a:r>
            <a:r>
              <a:rPr lang="en-US" sz="2220" b="1" dirty="0" err="1">
                <a:solidFill>
                  <a:schemeClr val="bg1"/>
                </a:solidFill>
              </a:rPr>
              <a:t>Yönetimi,</a:t>
            </a:r>
            <a:r>
              <a:rPr lang="tr-TR" altLang="en-US" sz="2220" b="1" dirty="0" err="1">
                <a:solidFill>
                  <a:schemeClr val="bg1"/>
                </a:solidFill>
              </a:rPr>
              <a:t> Sürdürülebilirlik Politikaları, Biyoçeşitlilik, Çocuk Hakları,</a:t>
            </a:r>
            <a:r>
              <a:rPr lang="en-US" sz="2220" b="1" dirty="0" err="1">
                <a:solidFill>
                  <a:schemeClr val="bg1"/>
                </a:solidFill>
              </a:rPr>
              <a:t>Oryantasyon</a:t>
            </a:r>
            <a:r>
              <a:rPr lang="tr-TR" altLang="en-US" sz="2220" b="1" dirty="0" err="1">
                <a:solidFill>
                  <a:schemeClr val="bg1"/>
                </a:solidFill>
              </a:rPr>
              <a:t>, İlkyardım, Temel İş Sağlığı Güvenliği ve Hijyen </a:t>
            </a:r>
            <a:r>
              <a:rPr lang="en-US" sz="2220" b="1" dirty="0" err="1">
                <a:solidFill>
                  <a:schemeClr val="bg1"/>
                </a:solidFill>
              </a:rPr>
              <a:t>eğitimlerini</a:t>
            </a:r>
            <a:r>
              <a:rPr lang="en-US" sz="2220" b="1" dirty="0">
                <a:solidFill>
                  <a:schemeClr val="bg1"/>
                </a:solidFill>
              </a:rPr>
              <a:t> </a:t>
            </a:r>
            <a:r>
              <a:rPr lang="tr-TR" altLang="en-US" sz="2220" b="1" dirty="0">
                <a:solidFill>
                  <a:schemeClr val="bg1"/>
                </a:solidFill>
              </a:rPr>
              <a:t>başarıyla </a:t>
            </a:r>
            <a:r>
              <a:rPr lang="en-US" sz="2220" b="1" dirty="0" err="1">
                <a:solidFill>
                  <a:schemeClr val="bg1"/>
                </a:solidFill>
              </a:rPr>
              <a:t>tamamlamış</a:t>
            </a:r>
            <a:r>
              <a:rPr lang="tr-TR" altLang="en-US" sz="2220" b="1" dirty="0" err="1">
                <a:solidFill>
                  <a:schemeClr val="bg1"/>
                </a:solidFill>
              </a:rPr>
              <a:t> olup i</a:t>
            </a:r>
            <a:r>
              <a:rPr lang="en-US" sz="2220" b="1" dirty="0" err="1">
                <a:solidFill>
                  <a:schemeClr val="bg1"/>
                </a:solidFill>
              </a:rPr>
              <a:t>ş</a:t>
            </a:r>
            <a:r>
              <a:rPr lang="en-US" sz="2220" b="1" dirty="0">
                <a:solidFill>
                  <a:schemeClr val="bg1"/>
                </a:solidFill>
              </a:rPr>
              <a:t> </a:t>
            </a:r>
            <a:r>
              <a:rPr lang="en-US" sz="2220" b="1" dirty="0" err="1">
                <a:solidFill>
                  <a:schemeClr val="bg1"/>
                </a:solidFill>
              </a:rPr>
              <a:t>kanunu</a:t>
            </a:r>
            <a:r>
              <a:rPr lang="en-US" sz="2220" b="1" dirty="0">
                <a:solidFill>
                  <a:schemeClr val="bg1"/>
                </a:solidFill>
              </a:rPr>
              <a:t> </a:t>
            </a:r>
            <a:r>
              <a:rPr lang="en-US" sz="2220" b="1" dirty="0" err="1">
                <a:solidFill>
                  <a:schemeClr val="bg1"/>
                </a:solidFill>
              </a:rPr>
              <a:t>hükümlerince</a:t>
            </a:r>
            <a:r>
              <a:rPr lang="en-US" sz="2220" b="1" dirty="0">
                <a:solidFill>
                  <a:schemeClr val="bg1"/>
                </a:solidFill>
              </a:rPr>
              <a:t> </a:t>
            </a:r>
            <a:r>
              <a:rPr lang="en-US" sz="2220" b="1" dirty="0" err="1">
                <a:solidFill>
                  <a:schemeClr val="bg1"/>
                </a:solidFill>
              </a:rPr>
              <a:t>gerekli</a:t>
            </a:r>
            <a:r>
              <a:rPr lang="en-US" sz="2220" b="1" dirty="0">
                <a:solidFill>
                  <a:schemeClr val="bg1"/>
                </a:solidFill>
              </a:rPr>
              <a:t> </a:t>
            </a:r>
            <a:r>
              <a:rPr lang="en-US" sz="2220" b="1" dirty="0" err="1">
                <a:solidFill>
                  <a:schemeClr val="bg1"/>
                </a:solidFill>
              </a:rPr>
              <a:t>tüm</a:t>
            </a:r>
            <a:r>
              <a:rPr lang="en-US" sz="2220" b="1" dirty="0">
                <a:solidFill>
                  <a:schemeClr val="bg1"/>
                </a:solidFill>
              </a:rPr>
              <a:t> </a:t>
            </a:r>
            <a:r>
              <a:rPr lang="en-US" sz="2220" b="1" dirty="0" err="1">
                <a:solidFill>
                  <a:schemeClr val="bg1"/>
                </a:solidFill>
              </a:rPr>
              <a:t>yasal</a:t>
            </a:r>
            <a:r>
              <a:rPr lang="en-US" sz="2220" b="1" dirty="0">
                <a:solidFill>
                  <a:schemeClr val="bg1"/>
                </a:solidFill>
              </a:rPr>
              <a:t> </a:t>
            </a:r>
            <a:r>
              <a:rPr lang="en-US" sz="2220" b="1" dirty="0" err="1">
                <a:solidFill>
                  <a:schemeClr val="bg1"/>
                </a:solidFill>
              </a:rPr>
              <a:t>şartlar</a:t>
            </a:r>
            <a:r>
              <a:rPr lang="en-US" sz="2220" b="1" dirty="0">
                <a:solidFill>
                  <a:schemeClr val="bg1"/>
                </a:solidFill>
              </a:rPr>
              <a:t> </a:t>
            </a:r>
            <a:r>
              <a:rPr lang="en-US" sz="2220" b="1" dirty="0" err="1">
                <a:solidFill>
                  <a:schemeClr val="bg1"/>
                </a:solidFill>
              </a:rPr>
              <a:t>titizlikle</a:t>
            </a:r>
            <a:r>
              <a:rPr lang="en-US" sz="2220" b="1" dirty="0">
                <a:solidFill>
                  <a:schemeClr val="bg1"/>
                </a:solidFill>
              </a:rPr>
              <a:t> </a:t>
            </a:r>
            <a:r>
              <a:rPr lang="en-US" sz="2220" b="1" dirty="0" err="1">
                <a:solidFill>
                  <a:schemeClr val="bg1"/>
                </a:solidFill>
              </a:rPr>
              <a:t>gerçekleştir</a:t>
            </a:r>
            <a:r>
              <a:rPr lang="tr-TR" altLang="en-US" sz="2220" b="1" dirty="0" err="1">
                <a:solidFill>
                  <a:schemeClr val="bg1"/>
                </a:solidFill>
              </a:rPr>
              <a:t>ilmektedir.</a:t>
            </a:r>
            <a:br>
              <a:rPr lang="tr-TR" altLang="en-US" sz="2220" b="1" dirty="0" err="1">
                <a:solidFill>
                  <a:schemeClr val="bg1"/>
                </a:solidFill>
              </a:rPr>
            </a:br>
            <a:br>
              <a:rPr lang="tr-TR" altLang="en-US" sz="2220" b="1" dirty="0" err="1">
                <a:solidFill>
                  <a:schemeClr val="bg1"/>
                </a:solidFill>
              </a:rPr>
            </a:br>
            <a:br>
              <a:rPr lang="tr-TR" altLang="en-US" sz="2220" b="1" dirty="0" err="1">
                <a:solidFill>
                  <a:schemeClr val="bg1"/>
                </a:solidFill>
              </a:rPr>
            </a:br>
            <a:br>
              <a:rPr lang="tr-TR" altLang="en-US" sz="2220" b="1" dirty="0" err="1">
                <a:solidFill>
                  <a:schemeClr val="bg1"/>
                </a:solidFill>
              </a:rPr>
            </a:br>
            <a:br>
              <a:rPr lang="tr-TR" altLang="en-US" sz="2220" b="1" dirty="0" err="1">
                <a:solidFill>
                  <a:schemeClr val="bg1"/>
                </a:solidFill>
              </a:rPr>
            </a:br>
            <a:r>
              <a:rPr lang="tr-TR" altLang="en-US" sz="2220" b="1" dirty="0" err="1">
                <a:solidFill>
                  <a:schemeClr val="bg1"/>
                </a:solidFill>
              </a:rPr>
              <a:t>2025 Kadın Personel Oranı % 33</a:t>
            </a:r>
            <a:endParaRPr lang="tr-TR" altLang="en-US" sz="2220" b="1" dirty="0" err="1">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103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p:spPr>
        <p:style>
          <a:lnRef idx="0">
            <a:srgbClr val="FFFFFF"/>
          </a:lnRef>
          <a:fillRef idx="1">
            <a:schemeClr val="accent1"/>
          </a:fillRef>
          <a:effectRef idx="0">
            <a:srgbClr val="FFFFFF"/>
          </a:effectRef>
          <a:fontRef idx="minor">
            <a:schemeClr val="lt1"/>
          </a:fontRef>
        </p:style>
        <p:txBody>
          <a:bodyPr rtlCol="0" anchor="ctr"/>
          <a:lstStyle/>
          <a:p>
            <a:pPr algn="ctr"/>
            <a:endParaRPr lang="en-US"/>
          </a:p>
        </p:txBody>
      </p:sp>
      <p:sp>
        <p:nvSpPr>
          <p:cNvPr id="1042" name="Rectangle 1041"/>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12191365" cy="6858635"/>
          </a:xfrm>
        </p:spPr>
        <p:txBody>
          <a:bodyPr vert="horz" lIns="91440" tIns="45720" rIns="91440" bIns="45720" rtlCol="0" anchor="b">
            <a:normAutofit/>
          </a:bodyPr>
          <a:lstStyle/>
          <a:p>
            <a:pPr fontAlgn="base"/>
            <a:r>
              <a:rPr lang="tr-TR" altLang="en-US" sz="2220" b="1" dirty="0" err="1">
                <a:solidFill>
                  <a:schemeClr val="bg1"/>
                </a:solidFill>
              </a:rPr>
              <a:t>Personel Oranları 2025</a:t>
            </a:r>
            <a:endParaRPr lang="tr-TR" altLang="en-US" sz="2220" b="1" dirty="0" err="1">
              <a:solidFill>
                <a:schemeClr val="bg1"/>
              </a:solidFill>
            </a:endParaRPr>
          </a:p>
        </p:txBody>
      </p:sp>
      <p:graphicFrame>
        <p:nvGraphicFramePr>
          <p:cNvPr id="3" name="Chart 2"/>
          <p:cNvGraphicFramePr/>
          <p:nvPr/>
        </p:nvGraphicFramePr>
        <p:xfrm>
          <a:off x="1221740" y="947420"/>
          <a:ext cx="9716770" cy="501269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96510" y="624205"/>
            <a:ext cx="6934200" cy="5834380"/>
          </a:xfrm>
        </p:spPr>
        <p:txBody>
          <a:bodyPr vert="horz" lIns="91440" tIns="45720" rIns="91440" bIns="45720" rtlCol="0" anchor="b">
            <a:normAutofit fontScale="90000"/>
          </a:bodyPr>
          <a:lstStyle/>
          <a:p>
            <a:pPr algn="ctr" fontAlgn="base"/>
            <a:br>
              <a:rPr lang="en-US" sz="1800" kern="1200" dirty="0">
                <a:solidFill>
                  <a:schemeClr val="bg1"/>
                </a:solidFill>
                <a:latin typeface="+mj-lt"/>
                <a:ea typeface="+mj-ea"/>
                <a:cs typeface="+mj-cs"/>
              </a:rPr>
            </a:br>
            <a:br>
              <a:rPr lang="en-US" sz="2000" kern="1200" dirty="0">
                <a:solidFill>
                  <a:schemeClr val="bg1"/>
                </a:solidFill>
                <a:latin typeface="+mj-lt"/>
                <a:ea typeface="+mj-ea"/>
                <a:cs typeface="+mj-cs"/>
              </a:rPr>
            </a:br>
            <a:r>
              <a:rPr lang="en-US" altLang="en-US" sz="2220" b="1" kern="1200" dirty="0">
                <a:solidFill>
                  <a:schemeClr val="bg1"/>
                </a:solidFill>
                <a:latin typeface="+mj-lt"/>
                <a:ea typeface="+mj-ea"/>
                <a:cs typeface="+mj-cs"/>
              </a:rPr>
              <a:t>TARİHİ, KÜLTÜREL VE D</a:t>
            </a:r>
            <a:r>
              <a:rPr lang="tr-TR" altLang="en-US" sz="2220" b="1" kern="1200" dirty="0">
                <a:solidFill>
                  <a:schemeClr val="bg1"/>
                </a:solidFill>
                <a:latin typeface="+mj-lt"/>
                <a:ea typeface="+mj-ea"/>
                <a:cs typeface="+mj-cs"/>
              </a:rPr>
              <a:t>OĞAL</a:t>
            </a:r>
            <a:r>
              <a:rPr lang="en-US" altLang="en-US" sz="2220" b="1" kern="1200" dirty="0">
                <a:solidFill>
                  <a:schemeClr val="bg1"/>
                </a:solidFill>
                <a:latin typeface="+mj-lt"/>
                <a:ea typeface="+mj-ea"/>
                <a:cs typeface="+mj-cs"/>
              </a:rPr>
              <a:t> ALANLARDA Zİ</a:t>
            </a:r>
            <a:r>
              <a:rPr lang="en-US" altLang="en-US" sz="2220" b="1" kern="1200" dirty="0">
                <a:solidFill>
                  <a:schemeClr val="bg1"/>
                </a:solidFill>
                <a:latin typeface="+mj-lt"/>
                <a:ea typeface="+mj-ea"/>
                <a:cs typeface="+mj-cs"/>
              </a:rPr>
              <a:t>YARET KURALLARI</a:t>
            </a:r>
            <a:br>
              <a:rPr lang="en-US" altLang="en-US" sz="2220" b="1" kern="1200" dirty="0">
                <a:solidFill>
                  <a:schemeClr val="bg1"/>
                </a:solidFill>
                <a:latin typeface="+mj-lt"/>
                <a:ea typeface="+mj-ea"/>
                <a:cs typeface="+mj-cs"/>
              </a:rPr>
            </a:br>
            <a:br>
              <a:rPr lang="en-US" altLang="en-US" sz="2220" b="1" kern="1200" dirty="0">
                <a:solidFill>
                  <a:schemeClr val="bg1"/>
                </a:solidFill>
                <a:latin typeface="+mj-lt"/>
                <a:ea typeface="+mj-ea"/>
                <a:cs typeface="+mj-cs"/>
              </a:rPr>
            </a:br>
            <a:br>
              <a:rPr lang="en-US" altLang="en-US" sz="222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Ziyaret edeceğiniz alanlarda as</a:t>
            </a:r>
            <a:r>
              <a:rPr lang="en-US" altLang="en-US" sz="2000" b="1" kern="1200" dirty="0">
                <a:solidFill>
                  <a:schemeClr val="bg1"/>
                </a:solidFill>
                <a:latin typeface="+mj-lt"/>
                <a:ea typeface="+mj-ea"/>
                <a:cs typeface="+mj-cs"/>
              </a:rPr>
              <a:t>ılı olan kurallara ve görevlilerin uyar</a:t>
            </a:r>
            <a:r>
              <a:rPr lang="en-US" altLang="en-US" sz="2000" b="1" kern="1200" dirty="0">
                <a:solidFill>
                  <a:schemeClr val="bg1"/>
                </a:solidFill>
                <a:latin typeface="+mj-lt"/>
                <a:ea typeface="+mj-ea"/>
                <a:cs typeface="+mj-cs"/>
              </a:rPr>
              <a:t>ılarına uyunuz.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Ziyaret edeceğ</a:t>
            </a:r>
            <a:r>
              <a:rPr lang="en-US" altLang="en-US" sz="2000" b="1" kern="1200" dirty="0">
                <a:solidFill>
                  <a:schemeClr val="bg1"/>
                </a:solidFill>
                <a:latin typeface="+mj-lt"/>
                <a:ea typeface="+mj-ea"/>
                <a:cs typeface="+mj-cs"/>
              </a:rPr>
              <a:t>iniz lokasyonun dini ve kültürel hassasiyetlerine göre ziyaretinizi gerçekleş</a:t>
            </a:r>
            <a:r>
              <a:rPr lang="en-US" altLang="en-US" sz="2000" b="1" kern="1200" dirty="0">
                <a:solidFill>
                  <a:schemeClr val="bg1"/>
                </a:solidFill>
                <a:latin typeface="+mj-lt"/>
                <a:ea typeface="+mj-ea"/>
                <a:cs typeface="+mj-cs"/>
              </a:rPr>
              <a:t>tiriniz.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a:t>
            </a:r>
            <a:r>
              <a:rPr lang="tr-TR" altLang="en-US" sz="2000" b="1" kern="1200" dirty="0">
                <a:solidFill>
                  <a:schemeClr val="bg1"/>
                </a:solidFill>
                <a:latin typeface="+mj-lt"/>
                <a:ea typeface="+mj-ea"/>
                <a:cs typeface="+mj-cs"/>
              </a:rPr>
              <a:t>C</a:t>
            </a:r>
            <a:r>
              <a:rPr lang="en-US" altLang="en-US" sz="2000" b="1" kern="1200" dirty="0">
                <a:solidFill>
                  <a:schemeClr val="bg1"/>
                </a:solidFill>
                <a:latin typeface="+mj-lt"/>
                <a:ea typeface="+mj-ea"/>
                <a:cs typeface="+mj-cs"/>
              </a:rPr>
              <a:t>ami, türbe vb. </a:t>
            </a:r>
            <a:r>
              <a:rPr lang="tr-TR" altLang="en-US" sz="2000" b="1" kern="1200" dirty="0">
                <a:solidFill>
                  <a:schemeClr val="bg1"/>
                </a:solidFill>
                <a:latin typeface="+mj-lt"/>
                <a:ea typeface="+mj-ea"/>
                <a:cs typeface="+mj-cs"/>
              </a:rPr>
              <a:t>z</a:t>
            </a:r>
            <a:r>
              <a:rPr lang="en-US" altLang="en-US" sz="2000" b="1" kern="1200" dirty="0">
                <a:solidFill>
                  <a:schemeClr val="bg1"/>
                </a:solidFill>
                <a:latin typeface="+mj-lt"/>
                <a:ea typeface="+mj-ea"/>
                <a:cs typeface="+mj-cs"/>
              </a:rPr>
              <a:t>iyaretlerinizde tesettüre uygun bir kı</a:t>
            </a:r>
            <a:r>
              <a:rPr lang="en-US" altLang="en-US" sz="2000" b="1" kern="1200" dirty="0">
                <a:solidFill>
                  <a:schemeClr val="bg1"/>
                </a:solidFill>
                <a:latin typeface="+mj-lt"/>
                <a:ea typeface="+mj-ea"/>
                <a:cs typeface="+mj-cs"/>
              </a:rPr>
              <a:t>yafet tercih ediniz, ayakkabı ile girilemeyecek alanlara, ayakkabı</a:t>
            </a:r>
            <a:r>
              <a:rPr lang="en-US" altLang="en-US" sz="2000" b="1" kern="1200" dirty="0">
                <a:solidFill>
                  <a:schemeClr val="bg1"/>
                </a:solidFill>
                <a:latin typeface="+mj-lt"/>
                <a:ea typeface="+mj-ea"/>
                <a:cs typeface="+mj-cs"/>
              </a:rPr>
              <a:t> ile girmeyiniz.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a:t>
            </a:r>
            <a:r>
              <a:rPr lang="tr-TR" altLang="en-US" sz="2000" b="1" kern="1200" dirty="0">
                <a:solidFill>
                  <a:schemeClr val="bg1"/>
                </a:solidFill>
                <a:latin typeface="+mj-lt"/>
                <a:ea typeface="+mj-ea"/>
                <a:cs typeface="+mj-cs"/>
              </a:rPr>
              <a:t>Ç</a:t>
            </a:r>
            <a:r>
              <a:rPr lang="en-US" altLang="en-US" sz="2000" b="1" kern="1200" dirty="0">
                <a:solidFill>
                  <a:schemeClr val="bg1"/>
                </a:solidFill>
                <a:latin typeface="+mj-lt"/>
                <a:ea typeface="+mj-ea"/>
                <a:cs typeface="+mj-cs"/>
              </a:rPr>
              <a:t>evre</a:t>
            </a:r>
            <a:r>
              <a:rPr lang="tr-TR" altLang="en-US" sz="2000" b="1" kern="1200" dirty="0">
                <a:solidFill>
                  <a:schemeClr val="bg1"/>
                </a:solidFill>
                <a:latin typeface="+mj-lt"/>
                <a:ea typeface="+mj-ea"/>
                <a:cs typeface="+mj-cs"/>
              </a:rPr>
              <a:t>yi </a:t>
            </a:r>
            <a:r>
              <a:rPr lang="en-US" altLang="en-US" sz="2000" b="1" kern="1200" dirty="0">
                <a:solidFill>
                  <a:schemeClr val="bg1"/>
                </a:solidFill>
                <a:latin typeface="+mj-lt"/>
                <a:ea typeface="+mj-ea"/>
                <a:cs typeface="+mj-cs"/>
              </a:rPr>
              <a:t>kirletmeyiniz, ate</a:t>
            </a:r>
            <a:r>
              <a:rPr lang="en-US" altLang="en-US" sz="2000" b="1" kern="1200" dirty="0">
                <a:solidFill>
                  <a:schemeClr val="bg1"/>
                </a:solidFill>
                <a:latin typeface="+mj-lt"/>
                <a:ea typeface="+mj-ea"/>
                <a:cs typeface="+mj-cs"/>
              </a:rPr>
              <a:t>ş</a:t>
            </a:r>
            <a:r>
              <a:rPr lang="en-US" altLang="en-US" sz="2000" b="1" kern="1200" dirty="0">
                <a:solidFill>
                  <a:schemeClr val="bg1"/>
                </a:solidFill>
                <a:latin typeface="+mj-lt"/>
                <a:ea typeface="+mj-ea"/>
                <a:cs typeface="+mj-cs"/>
              </a:rPr>
              <a:t> yakmay</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Tarihi binalara ve eserlere yaz</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 yazmay</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 ve resim </a:t>
            </a:r>
            <a:r>
              <a:rPr lang="en-US" altLang="en-US" sz="2000" b="1" kern="1200" dirty="0">
                <a:solidFill>
                  <a:schemeClr val="bg1"/>
                </a:solidFill>
                <a:latin typeface="+mj-lt"/>
                <a:ea typeface="+mj-ea"/>
                <a:cs typeface="+mj-cs"/>
              </a:rPr>
              <a:t>ç</a:t>
            </a:r>
            <a:r>
              <a:rPr lang="en-US" altLang="en-US" sz="2000" b="1" kern="1200" dirty="0">
                <a:solidFill>
                  <a:schemeClr val="bg1"/>
                </a:solidFill>
                <a:latin typeface="+mj-lt"/>
                <a:ea typeface="+mj-ea"/>
                <a:cs typeface="+mj-cs"/>
              </a:rPr>
              <a:t>izmeyiniz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Foto</a:t>
            </a:r>
            <a:r>
              <a:rPr lang="en-US" altLang="en-US" sz="2000" b="1" kern="1200" dirty="0">
                <a:solidFill>
                  <a:schemeClr val="bg1"/>
                </a:solidFill>
                <a:latin typeface="+mj-lt"/>
                <a:ea typeface="+mj-ea"/>
                <a:cs typeface="+mj-cs"/>
              </a:rPr>
              <a:t>ğ</a:t>
            </a:r>
            <a:r>
              <a:rPr lang="en-US" altLang="en-US" sz="2000" b="1" kern="1200" dirty="0">
                <a:solidFill>
                  <a:schemeClr val="bg1"/>
                </a:solidFill>
                <a:latin typeface="+mj-lt"/>
                <a:ea typeface="+mj-ea"/>
                <a:cs typeface="+mj-cs"/>
              </a:rPr>
              <a:t>raf </a:t>
            </a:r>
            <a:r>
              <a:rPr lang="en-US" altLang="en-US" sz="2000" b="1" kern="1200" dirty="0">
                <a:solidFill>
                  <a:schemeClr val="bg1"/>
                </a:solidFill>
                <a:latin typeface="+mj-lt"/>
                <a:ea typeface="+mj-ea"/>
                <a:cs typeface="+mj-cs"/>
              </a:rPr>
              <a:t>ç</a:t>
            </a:r>
            <a:r>
              <a:rPr lang="en-US" altLang="en-US" sz="2000" b="1" kern="1200" dirty="0">
                <a:solidFill>
                  <a:schemeClr val="bg1"/>
                </a:solidFill>
                <a:latin typeface="+mj-lt"/>
                <a:ea typeface="+mj-ea"/>
                <a:cs typeface="+mj-cs"/>
              </a:rPr>
              <a:t>ekilmesinin yasak oldu</a:t>
            </a:r>
            <a:r>
              <a:rPr lang="en-US" altLang="en-US" sz="2000" b="1" kern="1200" dirty="0">
                <a:solidFill>
                  <a:schemeClr val="bg1"/>
                </a:solidFill>
                <a:latin typeface="+mj-lt"/>
                <a:ea typeface="+mj-ea"/>
                <a:cs typeface="+mj-cs"/>
              </a:rPr>
              <a:t>ğ</a:t>
            </a:r>
            <a:r>
              <a:rPr lang="en-US" altLang="en-US" sz="2000" b="1" kern="1200" dirty="0">
                <a:solidFill>
                  <a:schemeClr val="bg1"/>
                </a:solidFill>
                <a:latin typeface="+mj-lt"/>
                <a:ea typeface="+mj-ea"/>
                <a:cs typeface="+mj-cs"/>
              </a:rPr>
              <a:t>u yerlerde foto</a:t>
            </a:r>
            <a:r>
              <a:rPr lang="en-US" altLang="en-US" sz="2000" b="1" kern="1200" dirty="0">
                <a:solidFill>
                  <a:schemeClr val="bg1"/>
                </a:solidFill>
                <a:latin typeface="+mj-lt"/>
                <a:ea typeface="+mj-ea"/>
                <a:cs typeface="+mj-cs"/>
              </a:rPr>
              <a:t>ğ</a:t>
            </a:r>
            <a:r>
              <a:rPr lang="en-US" altLang="en-US" sz="2000" b="1" kern="1200" dirty="0">
                <a:solidFill>
                  <a:schemeClr val="bg1"/>
                </a:solidFill>
                <a:latin typeface="+mj-lt"/>
                <a:ea typeface="+mj-ea"/>
                <a:cs typeface="+mj-cs"/>
              </a:rPr>
              <a:t>raf </a:t>
            </a:r>
            <a:r>
              <a:rPr lang="en-US" altLang="en-US" sz="2000" b="1" kern="1200" dirty="0">
                <a:solidFill>
                  <a:schemeClr val="bg1"/>
                </a:solidFill>
                <a:latin typeface="+mj-lt"/>
                <a:ea typeface="+mj-ea"/>
                <a:cs typeface="+mj-cs"/>
              </a:rPr>
              <a:t>ç</a:t>
            </a:r>
            <a:r>
              <a:rPr lang="en-US" altLang="en-US" sz="2000" b="1" kern="1200" dirty="0">
                <a:solidFill>
                  <a:schemeClr val="bg1"/>
                </a:solidFill>
                <a:latin typeface="+mj-lt"/>
                <a:ea typeface="+mj-ea"/>
                <a:cs typeface="+mj-cs"/>
              </a:rPr>
              <a:t>ekimi yapmay</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Gezi s</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ras</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nda toplumun hassasiyetlerini dikkate al</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 ba</a:t>
            </a:r>
            <a:r>
              <a:rPr lang="en-US" altLang="en-US" sz="2000" b="1" kern="1200" dirty="0">
                <a:solidFill>
                  <a:schemeClr val="bg1"/>
                </a:solidFill>
                <a:latin typeface="+mj-lt"/>
                <a:ea typeface="+mj-ea"/>
                <a:cs typeface="+mj-cs"/>
              </a:rPr>
              <a:t>ş</a:t>
            </a:r>
            <a:r>
              <a:rPr lang="en-US" altLang="en-US" sz="2000" b="1" kern="1200" dirty="0">
                <a:solidFill>
                  <a:schemeClr val="bg1"/>
                </a:solidFill>
                <a:latin typeface="+mj-lt"/>
                <a:ea typeface="+mj-ea"/>
                <a:cs typeface="+mj-cs"/>
              </a:rPr>
              <a:t>kalar</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 rahats</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 edici davran</a:t>
            </a:r>
            <a:r>
              <a:rPr lang="en-US" altLang="en-US" sz="2000" b="1" kern="1200" dirty="0">
                <a:solidFill>
                  <a:schemeClr val="bg1"/>
                </a:solidFill>
                <a:latin typeface="+mj-lt"/>
                <a:ea typeface="+mj-ea"/>
                <a:cs typeface="+mj-cs"/>
              </a:rPr>
              <a:t>ış</a:t>
            </a:r>
            <a:r>
              <a:rPr lang="en-US" altLang="en-US" sz="2000" b="1" kern="1200" dirty="0">
                <a:solidFill>
                  <a:schemeClr val="bg1"/>
                </a:solidFill>
                <a:latin typeface="+mj-lt"/>
                <a:ea typeface="+mj-ea"/>
                <a:cs typeface="+mj-cs"/>
              </a:rPr>
              <a:t>lardan ka</a:t>
            </a:r>
            <a:r>
              <a:rPr lang="en-US" altLang="en-US" sz="2000" b="1" kern="1200" dirty="0">
                <a:solidFill>
                  <a:schemeClr val="bg1"/>
                </a:solidFill>
                <a:latin typeface="+mj-lt"/>
                <a:ea typeface="+mj-ea"/>
                <a:cs typeface="+mj-cs"/>
              </a:rPr>
              <a:t>çı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endParaRPr lang="en-US" altLang="en-US" sz="20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4" name="Picture 3"/>
          <p:cNvPicPr/>
          <p:nvPr/>
        </p:nvPicPr>
        <p:blipFill>
          <a:blip r:embed="rId1"/>
          <a:stretch>
            <a:fillRect/>
          </a:stretch>
        </p:blipFill>
        <p:spPr>
          <a:xfrm>
            <a:off x="1144905" y="790575"/>
            <a:ext cx="3072130" cy="1600200"/>
          </a:xfrm>
          <a:prstGeom prst="rect">
            <a:avLst/>
          </a:prstGeom>
        </p:spPr>
      </p:pic>
      <p:pic>
        <p:nvPicPr>
          <p:cNvPr id="5" name="Picture 4"/>
          <p:cNvPicPr/>
          <p:nvPr/>
        </p:nvPicPr>
        <p:blipFill>
          <a:blip r:embed="rId2"/>
          <a:stretch>
            <a:fillRect/>
          </a:stretch>
        </p:blipFill>
        <p:spPr>
          <a:xfrm>
            <a:off x="1135380" y="2603500"/>
            <a:ext cx="3081020" cy="1600200"/>
          </a:xfrm>
          <a:prstGeom prst="rect">
            <a:avLst/>
          </a:prstGeom>
        </p:spPr>
      </p:pic>
      <p:pic>
        <p:nvPicPr>
          <p:cNvPr id="3" name="Picture 2"/>
          <p:cNvPicPr/>
          <p:nvPr/>
        </p:nvPicPr>
        <p:blipFill>
          <a:blip r:embed="rId3"/>
          <a:stretch>
            <a:fillRect/>
          </a:stretch>
        </p:blipFill>
        <p:spPr>
          <a:xfrm>
            <a:off x="1135380" y="4416425"/>
            <a:ext cx="3081020" cy="1671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0750" y="624205"/>
            <a:ext cx="7299960" cy="4382135"/>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r>
              <a:rPr lang="tr-TR" altLang="en-US" sz="2220" b="1" kern="1200" dirty="0">
                <a:solidFill>
                  <a:schemeClr val="bg1"/>
                </a:solidFill>
                <a:latin typeface="+mj-lt"/>
                <a:ea typeface="+mj-ea"/>
                <a:cs typeface="+mj-cs"/>
              </a:rPr>
              <a:t>KÜLTÜREL MİRAS</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İzmit Saray Otel</a:t>
            </a:r>
            <a:r>
              <a:rPr lang="tr-TR" altLang="en-US" sz="2220" b="1" kern="1200" dirty="0">
                <a:solidFill>
                  <a:schemeClr val="bg1"/>
                </a:solidFill>
                <a:latin typeface="+mj-lt"/>
                <a:ea typeface="+mj-ea"/>
                <a:cs typeface="+mj-cs"/>
              </a:rPr>
              <a:t> </a:t>
            </a:r>
            <a:r>
              <a:rPr lang="tr-TR" altLang="en-US" sz="2220" b="1" kern="1200" dirty="0">
                <a:solidFill>
                  <a:schemeClr val="bg1"/>
                </a:solidFill>
                <a:latin typeface="+mj-lt"/>
                <a:ea typeface="+mj-ea"/>
                <a:cs typeface="+mj-cs"/>
              </a:rPr>
              <a:t>olarak Kültürel Mirasımıza sahip çıkıp korumak adına ÇEKÜL Vakfına düzenli olarak bağış yapıyoruz.</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4" name="Picture 3"/>
          <p:cNvPicPr/>
          <p:nvPr/>
        </p:nvPicPr>
        <p:blipFill>
          <a:blip r:embed="rId1"/>
          <a:stretch>
            <a:fillRect/>
          </a:stretch>
        </p:blipFill>
        <p:spPr>
          <a:xfrm>
            <a:off x="690880" y="4045585"/>
            <a:ext cx="3814445" cy="600075"/>
          </a:xfrm>
          <a:prstGeom prst="rect">
            <a:avLst/>
          </a:prstGeom>
        </p:spPr>
      </p:pic>
      <p:pic>
        <p:nvPicPr>
          <p:cNvPr id="3" name="Picture 2"/>
          <p:cNvPicPr/>
          <p:nvPr/>
        </p:nvPicPr>
        <p:blipFill>
          <a:blip r:embed="rId2"/>
          <a:stretch>
            <a:fillRect/>
          </a:stretch>
        </p:blipFill>
        <p:spPr>
          <a:xfrm>
            <a:off x="1389063" y="1285558"/>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0750" y="624205"/>
            <a:ext cx="7299960" cy="4382135"/>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r>
              <a:rPr lang="tr-TR" altLang="en-US" sz="2465" b="1" kern="1200" dirty="0">
                <a:solidFill>
                  <a:schemeClr val="bg1"/>
                </a:solidFill>
                <a:latin typeface="+mj-lt"/>
                <a:ea typeface="+mj-ea"/>
                <a:cs typeface="+mj-cs"/>
              </a:rPr>
              <a:t>BİYOÇEŞİTLİLİK</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 İzmit Saray Otel olarak biyoçeşitliliğimizi koruyarak gelecek nesillere yaşanabilir bir dünya bırakmak için nesli tükenme tehlikesiyle Dünya Doğa Koruma Birliği tarafından işaretlenen KUM ZAMBAKLARINI koruma altına alan AKÇATUDER Derneğine düzenli olarak bağış yapıyoruz.</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a:picLocks noChangeAspect="1"/>
          </p:cNvPicPr>
          <p:nvPr/>
        </p:nvPicPr>
        <p:blipFill>
          <a:blip r:embed="rId1"/>
          <a:stretch>
            <a:fillRect/>
          </a:stretch>
        </p:blipFill>
        <p:spPr>
          <a:xfrm>
            <a:off x="690880" y="2105660"/>
            <a:ext cx="3651885" cy="25819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02" name="Rectangle 2101"/>
          <p:cNvSpPr>
            <a:spLocks noGrp="1" noRot="1" noChangeAspect="1" noMove="1" noResize="1" noEditPoints="1" noAdjustHandles="1" noChangeArrowheads="1" noChangeShapeType="1" noTextEdit="1"/>
          </p:cNvSpPr>
          <p:nvPr/>
        </p:nvSpPr>
        <p:spPr>
          <a:xfrm>
            <a:off x="0" y="0"/>
            <a:ext cx="12192000"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Rectangle 2103"/>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760" y="314325"/>
            <a:ext cx="7858125" cy="6277610"/>
          </a:xfrm>
        </p:spPr>
        <p:txBody>
          <a:bodyPr vert="horz" lIns="91440" tIns="45720" rIns="91440" bIns="45720" rtlCol="0" anchor="b">
            <a:normAutofit fontScale="90000"/>
          </a:bodyPr>
          <a:lstStyle/>
          <a:p>
            <a:pPr fontAlgn="base"/>
            <a:br>
              <a:rPr lang="en-US" sz="1800" b="1" dirty="0">
                <a:solidFill>
                  <a:schemeClr val="bg1"/>
                </a:solidFill>
              </a:rPr>
            </a:br>
            <a:br>
              <a:rPr lang="en-US" sz="1800" b="1" dirty="0">
                <a:solidFill>
                  <a:schemeClr val="bg1"/>
                </a:solidFill>
              </a:rPr>
            </a:br>
            <a:br>
              <a:rPr lang="en-US" sz="1800" b="1" dirty="0">
                <a:solidFill>
                  <a:schemeClr val="bg1"/>
                </a:solidFill>
              </a:rPr>
            </a:br>
            <a:r>
              <a:rPr lang="tr-TR" altLang="en-US" sz="2220" b="1" dirty="0">
                <a:solidFill>
                  <a:schemeClr val="bg1"/>
                </a:solidFill>
              </a:rPr>
              <a:t>SÜRDÜRÜLEBİLİRLİK RAPORU </a:t>
            </a:r>
            <a:br>
              <a:rPr lang="tr-TR" altLang="en-US" sz="2220" b="1" dirty="0">
                <a:solidFill>
                  <a:schemeClr val="bg1"/>
                </a:solidFill>
              </a:rPr>
            </a:br>
            <a:br>
              <a:rPr lang="en-US" sz="2220" b="1" dirty="0">
                <a:solidFill>
                  <a:schemeClr val="bg1"/>
                </a:solidFill>
              </a:rPr>
            </a:br>
            <a:r>
              <a:rPr lang="tr-TR" altLang="en-US" sz="2220" b="1" dirty="0">
                <a:solidFill>
                  <a:schemeClr val="bg1"/>
                </a:solidFill>
              </a:rPr>
              <a:t>İzmit Saray Otel olarak yayınladığımız sürdürülebilirlik raporunda çevresel ve sosyal alanda yaptığımız çalışmaları ve geleceğe yönelik hedeflerimizi paylaşmak istiyoruz.</a:t>
            </a:r>
            <a:br>
              <a:rPr lang="tr-TR" altLang="en-US" sz="2220" b="1" dirty="0">
                <a:solidFill>
                  <a:schemeClr val="bg1"/>
                </a:solidFill>
              </a:rPr>
            </a:br>
            <a:br>
              <a:rPr lang="tr-TR" altLang="en-US" sz="2220" b="1" dirty="0">
                <a:solidFill>
                  <a:schemeClr val="bg1"/>
                </a:solidFill>
              </a:rPr>
            </a:br>
            <a:r>
              <a:rPr lang="tr-TR" altLang="en-US" sz="2220" b="1" dirty="0">
                <a:solidFill>
                  <a:schemeClr val="bg1"/>
                </a:solidFill>
              </a:rPr>
              <a:t>Sürdürülebilir Turizm odaklı gelişme ve büyüme hedeflerine gönülden bağlıyız. Yasal uyumun bir adım önüne geçerek yaptığımız işlerde kalite,çevre,gıda güvenliği,enerji,iş ve işçi sağlığı güvenliği konularında  uluslararası standartlara erişmek için gayret içerisindeyiz.</a:t>
            </a:r>
            <a:br>
              <a:rPr lang="tr-TR" altLang="en-US" sz="2220" b="1" dirty="0">
                <a:solidFill>
                  <a:schemeClr val="bg1"/>
                </a:solidFill>
              </a:rPr>
            </a:br>
            <a:br>
              <a:rPr lang="tr-TR" altLang="en-US" sz="2220" b="1" dirty="0">
                <a:solidFill>
                  <a:schemeClr val="bg1"/>
                </a:solidFill>
              </a:rPr>
            </a:br>
            <a:r>
              <a:rPr lang="tr-TR" altLang="en-US" sz="2220" b="1" dirty="0">
                <a:solidFill>
                  <a:schemeClr val="bg1"/>
                </a:solidFill>
              </a:rPr>
              <a:t>Tüm paydaşlarımızla kalıcı ve samimi lişkiler kurmaya özen göstererek toplumsal duyarlılığı göz önünde bulunduruyoruz. Sürdürülebilirlik risklerinin etkin biçimde yönetilmesi ve sürdürülebilir büyümenin uzun vadeli stratejilerle sağlanmasına odaklanıyoruz.</a:t>
            </a:r>
            <a:br>
              <a:rPr lang="tr-TR" altLang="en-US" sz="2220" b="1" dirty="0">
                <a:solidFill>
                  <a:schemeClr val="bg1"/>
                </a:solidFill>
              </a:rPr>
            </a:br>
            <a:br>
              <a:rPr lang="tr-TR" altLang="en-US" sz="2220" b="1" dirty="0">
                <a:solidFill>
                  <a:schemeClr val="bg1"/>
                </a:solidFill>
              </a:rPr>
            </a:br>
            <a:r>
              <a:rPr lang="tr-TR" altLang="en-US" sz="2220" b="1" dirty="0">
                <a:solidFill>
                  <a:schemeClr val="bg1"/>
                </a:solidFill>
              </a:rPr>
              <a:t>Sürdürülebilirlik Raporumuz 2025 dönemi verilerini içermektedir.</a:t>
            </a:r>
            <a:br>
              <a:rPr lang="tr-TR" altLang="en-US" sz="2220" b="1" dirty="0">
                <a:solidFill>
                  <a:schemeClr val="bg1"/>
                </a:solidFill>
              </a:rPr>
            </a:br>
            <a:br>
              <a:rPr lang="en-US" sz="1200" b="0" i="0" dirty="0">
                <a:solidFill>
                  <a:schemeClr val="bg1"/>
                </a:solidFill>
                <a:effectLst/>
              </a:rPr>
            </a:br>
            <a:br>
              <a:rPr lang="en-US" sz="1200" b="0" i="0" dirty="0">
                <a:solidFill>
                  <a:schemeClr val="bg1"/>
                </a:solidFill>
                <a:effectLst/>
              </a:rPr>
            </a:br>
            <a:br>
              <a:rPr lang="en-US" sz="1200" b="0" i="0" dirty="0">
                <a:solidFill>
                  <a:schemeClr val="bg1"/>
                </a:solidFill>
                <a:effectLst/>
              </a:rPr>
            </a:br>
            <a:br>
              <a:rPr lang="en-US" sz="1200" b="0" i="0" dirty="0">
                <a:solidFill>
                  <a:schemeClr val="bg1"/>
                </a:solidFill>
                <a:effectLst/>
              </a:rPr>
            </a:br>
            <a:endParaRPr lang="en-US" sz="1200" b="1" dirty="0">
              <a:solidFill>
                <a:schemeClr val="bg1"/>
              </a:solidFill>
            </a:endParaRPr>
          </a:p>
        </p:txBody>
      </p:sp>
      <p:pic>
        <p:nvPicPr>
          <p:cNvPr id="4" name="Picture 3"/>
          <p:cNvPicPr/>
          <p:nvPr/>
        </p:nvPicPr>
        <p:blipFill>
          <a:blip r:embed="rId1"/>
          <a:stretch>
            <a:fillRect/>
          </a:stretch>
        </p:blipFill>
        <p:spPr>
          <a:xfrm>
            <a:off x="7802880" y="3429000"/>
            <a:ext cx="4389755" cy="3429000"/>
          </a:xfrm>
          <a:prstGeom prst="rect">
            <a:avLst/>
          </a:prstGeom>
        </p:spPr>
      </p:pic>
      <p:pic>
        <p:nvPicPr>
          <p:cNvPr id="3" name="Picture 2"/>
          <p:cNvPicPr/>
          <p:nvPr/>
        </p:nvPicPr>
        <p:blipFill>
          <a:blip r:embed="rId2"/>
          <a:stretch>
            <a:fillRect/>
          </a:stretch>
        </p:blipFill>
        <p:spPr>
          <a:xfrm>
            <a:off x="7802880" y="0"/>
            <a:ext cx="438912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0750" y="624205"/>
            <a:ext cx="7299960" cy="5732145"/>
          </a:xfrm>
        </p:spPr>
        <p:txBody>
          <a:bodyPr vert="horz" lIns="91440" tIns="45720" rIns="91440" bIns="45720" rtlCol="0" anchor="b">
            <a:normAutofit fontScale="90000"/>
          </a:bodyPr>
          <a:lstStyle/>
          <a:p>
            <a:pPr algn="ctr" fontAlgn="base"/>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220" b="1" kern="1200" dirty="0">
                <a:solidFill>
                  <a:schemeClr val="bg1"/>
                </a:solidFill>
                <a:latin typeface="+mj-lt"/>
                <a:ea typeface="+mj-ea"/>
                <a:cs typeface="+mj-cs"/>
              </a:rPr>
              <a:t> </a:t>
            </a: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HAYVAN SAĞLIĞI VE REFAHI</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Birleşmiş Milletler Çevre Programı (UNEP) ve INTERPOL raporlarına göre ‘’yaban hayatı kaçakçılığı’’ yılda 25 milyar dolarlık bir karaborsa değeriyle dünyanın en büyük yasadışı ticaret türü olarak yer almaktadır.</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665" b="1" kern="1200" dirty="0">
                <a:solidFill>
                  <a:srgbClr val="FF0000"/>
                </a:solidFill>
                <a:latin typeface="+mj-lt"/>
                <a:ea typeface="+mj-ea"/>
                <a:cs typeface="+mj-cs"/>
              </a:rPr>
              <a:t>ZİYARET ETTİĞİNİZ LOKASYONLARDA YABAN HAYATI  TÜRLERİNDEN ÜRETİLEN HEDİYELİK EŞYA VE BENZERİ ÜRÜN ALMAYINIZ</a:t>
            </a:r>
            <a:br>
              <a:rPr lang="tr-TR" altLang="en-US" sz="2665" b="1" kern="1200" dirty="0">
                <a:solidFill>
                  <a:srgbClr val="FF0000"/>
                </a:solidFill>
                <a:latin typeface="+mj-lt"/>
                <a:ea typeface="+mj-ea"/>
                <a:cs typeface="+mj-cs"/>
              </a:rPr>
            </a:br>
            <a:r>
              <a:rPr lang="tr-TR" altLang="en-US" sz="8000" b="1" kern="1200" dirty="0">
                <a:solidFill>
                  <a:srgbClr val="FF0000"/>
                </a:solidFill>
                <a:latin typeface="+mj-lt"/>
                <a:ea typeface="+mj-ea"/>
                <a:cs typeface="+mj-cs"/>
              </a:rPr>
              <a:t>!</a:t>
            </a:r>
            <a:br>
              <a:rPr lang="en-US" sz="2665"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500"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descr="Yaban Hayatı Yasak Görsel"/>
          <p:cNvPicPr>
            <a:picLocks noChangeAspect="1"/>
          </p:cNvPicPr>
          <p:nvPr/>
        </p:nvPicPr>
        <p:blipFill>
          <a:blip r:embed="rId1"/>
          <a:stretch>
            <a:fillRect/>
          </a:stretch>
        </p:blipFill>
        <p:spPr>
          <a:xfrm>
            <a:off x="1035685" y="1488440"/>
            <a:ext cx="3338195" cy="351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810" y="513715"/>
            <a:ext cx="4114800" cy="574929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400" b="1" dirty="0">
                <a:solidFill>
                  <a:schemeClr val="bg1"/>
                </a:solidFill>
                <a:latin typeface="+mj-lt"/>
                <a:ea typeface="+mj-ea"/>
                <a:cs typeface="+mj-cs"/>
                <a:sym typeface="+mn-ea"/>
              </a:rPr>
              <a:t>ENERJİ VE SU TASARRUFU</a:t>
            </a:r>
            <a:br>
              <a:rPr lang="tr-TR" altLang="en-US" sz="2400" b="1" dirty="0">
                <a:solidFill>
                  <a:schemeClr val="bg1"/>
                </a:solidFill>
                <a:latin typeface="+mj-lt"/>
                <a:ea typeface="+mj-ea"/>
                <a:cs typeface="+mj-cs"/>
                <a:sym typeface="+mn-ea"/>
              </a:rPr>
            </a:br>
            <a:br>
              <a:rPr lang="tr-TR" altLang="en-US" sz="2400" b="1" dirty="0">
                <a:solidFill>
                  <a:schemeClr val="bg1"/>
                </a:solidFill>
                <a:latin typeface="+mj-lt"/>
                <a:ea typeface="+mj-ea"/>
                <a:cs typeface="+mj-cs"/>
                <a:sym typeface="+mn-ea"/>
              </a:rPr>
            </a:br>
            <a:r>
              <a:rPr lang="tr-TR" altLang="en-US" sz="2400" b="1" dirty="0">
                <a:solidFill>
                  <a:schemeClr val="bg1"/>
                </a:solidFill>
                <a:latin typeface="+mj-lt"/>
                <a:ea typeface="+mj-ea"/>
                <a:cs typeface="+mj-cs"/>
                <a:sym typeface="+mn-ea"/>
              </a:rPr>
              <a:t>O</a:t>
            </a:r>
            <a:r>
              <a:rPr lang="tr-TR" altLang="en-US" sz="2000" b="1" dirty="0">
                <a:solidFill>
                  <a:schemeClr val="bg1"/>
                </a:solidFill>
                <a:latin typeface="+mj-lt"/>
                <a:ea typeface="+mj-ea"/>
                <a:cs typeface="+mj-cs"/>
                <a:sym typeface="+mn-ea"/>
              </a:rPr>
              <a:t>dalarımızda ve tesis ortak alanlarımızda </a:t>
            </a:r>
            <a:br>
              <a:rPr lang="tr-TR" altLang="en-US" sz="2000" b="1" dirty="0">
                <a:solidFill>
                  <a:schemeClr val="bg1"/>
                </a:solidFill>
                <a:latin typeface="+mj-lt"/>
                <a:ea typeface="+mj-ea"/>
                <a:cs typeface="+mj-cs"/>
                <a:sym typeface="+mn-ea"/>
              </a:rPr>
            </a:br>
            <a:r>
              <a:rPr lang="tr-TR" altLang="en-US" sz="2000" b="1" dirty="0">
                <a:solidFill>
                  <a:schemeClr val="bg1"/>
                </a:solidFill>
                <a:latin typeface="+mj-lt"/>
                <a:ea typeface="+mj-ea"/>
                <a:cs typeface="+mj-cs"/>
                <a:sym typeface="+mn-ea"/>
              </a:rPr>
              <a:t>elektrik ve su tasarrufuyla ilgili misafirlerimizi bilgilendirici ve yönlendirici tavsiyeler paylaşarak sürdürülebilirlik uygulamalarını gerçekleştirmekteyiz</a:t>
            </a:r>
            <a:endParaRPr lang="tr-TR" altLang="en-US" sz="2400" b="1" dirty="0">
              <a:solidFill>
                <a:schemeClr val="bg1"/>
              </a:solidFill>
              <a:latin typeface="+mj-lt"/>
              <a:ea typeface="+mj-ea"/>
              <a:cs typeface="+mj-cs"/>
              <a:sym typeface="+mn-ea"/>
            </a:endParaRPr>
          </a:p>
          <a:p>
            <a:pPr algn="ctr"/>
            <a:endParaRPr lang="tr-TR" altLang="en-US" sz="2400" b="1" dirty="0">
              <a:solidFill>
                <a:schemeClr val="bg1"/>
              </a:solidFill>
              <a:latin typeface="+mj-lt"/>
              <a:ea typeface="+mj-ea"/>
              <a:cs typeface="+mj-cs"/>
              <a:sym typeface="+mn-ea"/>
            </a:endParaRPr>
          </a:p>
          <a:p>
            <a:pPr algn="ctr"/>
            <a:endParaRPr lang="tr-TR" altLang="en-US" sz="2400" b="1" dirty="0">
              <a:solidFill>
                <a:schemeClr val="bg1"/>
              </a:solidFill>
              <a:latin typeface="+mj-lt"/>
              <a:ea typeface="+mj-ea"/>
              <a:cs typeface="+mj-cs"/>
              <a:sym typeface="+mn-ea"/>
            </a:endParaRPr>
          </a:p>
          <a:p>
            <a:pPr algn="ctr"/>
            <a:endParaRPr lang="tr-TR" altLang="en-US" sz="2400" b="1" dirty="0">
              <a:solidFill>
                <a:schemeClr val="bg1"/>
              </a:solidFill>
              <a:latin typeface="+mj-lt"/>
              <a:ea typeface="+mj-ea"/>
              <a:cs typeface="+mj-cs"/>
              <a:sym typeface="+mn-ea"/>
            </a:endParaRPr>
          </a:p>
          <a:p>
            <a:pPr algn="ctr"/>
            <a:br>
              <a:rPr lang="tr-TR" altLang="en-US" b="1" dirty="0">
                <a:solidFill>
                  <a:schemeClr val="bg1"/>
                </a:solidFill>
                <a:latin typeface="+mj-lt"/>
                <a:ea typeface="+mj-ea"/>
                <a:cs typeface="+mj-cs"/>
                <a:sym typeface="+mn-ea"/>
              </a:rPr>
            </a:br>
            <a:endParaRPr lang="en-US"/>
          </a:p>
        </p:txBody>
      </p:sp>
      <p:sp>
        <p:nvSpPr>
          <p:cNvPr id="2" name="Title 1"/>
          <p:cNvSpPr>
            <a:spLocks noGrp="1"/>
          </p:cNvSpPr>
          <p:nvPr>
            <p:ph type="title"/>
          </p:nvPr>
        </p:nvSpPr>
        <p:spPr>
          <a:xfrm>
            <a:off x="4730750" y="277495"/>
            <a:ext cx="7299960" cy="4246880"/>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graphicFrame>
        <p:nvGraphicFramePr>
          <p:cNvPr id="3" name="Table 2"/>
          <p:cNvGraphicFramePr/>
          <p:nvPr>
            <p:custDataLst>
              <p:tags r:id="rId1"/>
            </p:custDataLst>
          </p:nvPr>
        </p:nvGraphicFramePr>
        <p:xfrm>
          <a:off x="617220" y="4175125"/>
          <a:ext cx="3898900" cy="907415"/>
        </p:xfrm>
        <a:graphic>
          <a:graphicData uri="http://schemas.openxmlformats.org/drawingml/2006/table">
            <a:tbl>
              <a:tblPr/>
              <a:tblGrid>
                <a:gridCol w="3898900"/>
              </a:tblGrid>
              <a:tr h="907415">
                <a:tc>
                  <a:txBody>
                    <a:bodyPr/>
                    <a:p>
                      <a:pPr algn="ctr" fontAlgn="ctr"/>
                      <a:r>
                        <a:rPr lang="tr-TR" sz="1200" b="1" i="0">
                          <a:solidFill>
                            <a:srgbClr val="000000"/>
                          </a:solidFill>
                          <a:latin typeface="Calibri" panose="020F0502020204030204"/>
                          <a:ea typeface="Calibri" panose="020F0502020204030204"/>
                        </a:rPr>
                        <a:t>           </a:t>
                      </a:r>
                      <a:r>
                        <a:rPr lang="tr-TR" sz="16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202</a:t>
                      </a:r>
                      <a:r>
                        <a:rPr lang="tr-TR" sz="1600" b="1" i="0">
                          <a:solidFill>
                            <a:srgbClr val="000000"/>
                          </a:solidFill>
                          <a:latin typeface="Calibri" panose="020F0502020204030204"/>
                          <a:ea typeface="Calibri" panose="020F0502020204030204"/>
                        </a:rPr>
                        <a:t>5</a:t>
                      </a:r>
                      <a:r>
                        <a:rPr sz="1600" b="1" i="0">
                          <a:solidFill>
                            <a:srgbClr val="000000"/>
                          </a:solidFill>
                          <a:latin typeface="Calibri" panose="020F0502020204030204"/>
                          <a:ea typeface="Calibri" panose="020F0502020204030204"/>
                        </a:rPr>
                        <a:t> DÖNEMİ KİŞİ BAŞI </a:t>
                      </a:r>
                      <a:r>
                        <a:rPr lang="tr-TR" sz="1600" b="1" i="0">
                          <a:solidFill>
                            <a:srgbClr val="000000"/>
                          </a:solidFill>
                          <a:latin typeface="Calibri" panose="020F0502020204030204"/>
                          <a:ea typeface="Calibri" panose="020F0502020204030204"/>
                        </a:rPr>
                        <a:t>GECELİK KONAKLAMA </a:t>
                      </a:r>
                      <a:r>
                        <a:rPr sz="1600" b="1" i="0">
                          <a:solidFill>
                            <a:srgbClr val="000000"/>
                          </a:solidFill>
                          <a:latin typeface="Calibri" panose="020F0502020204030204"/>
                          <a:ea typeface="Calibri" panose="020F0502020204030204"/>
                        </a:rPr>
                        <a:t>ELEKTRİK TÜKETİM </a:t>
                      </a:r>
                      <a:r>
                        <a:rPr lang="tr-TR" sz="1600" b="1" i="0">
                          <a:solidFill>
                            <a:srgbClr val="000000"/>
                          </a:solidFill>
                          <a:latin typeface="Calibri" panose="020F0502020204030204"/>
                          <a:ea typeface="Calibri" panose="020F0502020204030204"/>
                        </a:rPr>
                        <a:t>10.88 KWH </a:t>
                      </a:r>
                      <a:r>
                        <a:rPr sz="1600" b="1" i="0">
                          <a:solidFill>
                            <a:srgbClr val="000000"/>
                          </a:solidFill>
                          <a:latin typeface="Calibri" panose="020F0502020204030204"/>
                          <a:ea typeface="Calibri" panose="020F0502020204030204"/>
                        </a:rPr>
                        <a:t> GERÇEKLEŞMİŞTİR.</a:t>
                      </a:r>
                      <a:endParaRPr sz="1600" b="1" i="0">
                        <a:solidFill>
                          <a:srgbClr val="000000"/>
                        </a:solidFill>
                        <a:latin typeface="Calibri" panose="020F0502020204030204"/>
                        <a:ea typeface="Calibri" panose="020F0502020204030204"/>
                      </a:endParaRPr>
                    </a:p>
                  </a:txBody>
                  <a:tcPr marL="9842" marR="9842" marT="9842"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graphicFrame>
        <p:nvGraphicFramePr>
          <p:cNvPr id="4" name="Table 3"/>
          <p:cNvGraphicFramePr/>
          <p:nvPr>
            <p:custDataLst>
              <p:tags r:id="rId2"/>
            </p:custDataLst>
          </p:nvPr>
        </p:nvGraphicFramePr>
        <p:xfrm>
          <a:off x="617220" y="5250815"/>
          <a:ext cx="3898900" cy="801370"/>
        </p:xfrm>
        <a:graphic>
          <a:graphicData uri="http://schemas.openxmlformats.org/drawingml/2006/table">
            <a:tbl>
              <a:tblPr/>
              <a:tblGrid>
                <a:gridCol w="3898900"/>
              </a:tblGrid>
              <a:tr h="801370">
                <a:tc>
                  <a:txBody>
                    <a:bodyPr/>
                    <a:p>
                      <a:pPr algn="ctr" fontAlgn="ctr"/>
                      <a:endParaRPr sz="1200" b="1" i="0">
                        <a:solidFill>
                          <a:srgbClr val="000000"/>
                        </a:solidFill>
                        <a:latin typeface="Calibri" panose="020F0502020204030204"/>
                        <a:ea typeface="Calibri" panose="020F0502020204030204"/>
                      </a:endParaRPr>
                    </a:p>
                    <a:p>
                      <a:pPr algn="ctr" fontAlgn="ctr"/>
                      <a:r>
                        <a:rPr sz="1600" b="1" i="0">
                          <a:solidFill>
                            <a:srgbClr val="000000"/>
                          </a:solidFill>
                          <a:latin typeface="Calibri" panose="020F0502020204030204"/>
                          <a:ea typeface="Calibri" panose="020F0502020204030204"/>
                        </a:rPr>
                        <a:t> 202</a:t>
                      </a:r>
                      <a:r>
                        <a:rPr lang="tr-TR" sz="1600" b="1" i="0">
                          <a:solidFill>
                            <a:srgbClr val="000000"/>
                          </a:solidFill>
                          <a:latin typeface="Calibri" panose="020F0502020204030204"/>
                          <a:ea typeface="Calibri" panose="020F0502020204030204"/>
                        </a:rPr>
                        <a:t>5</a:t>
                      </a:r>
                      <a:r>
                        <a:rPr sz="1600" b="1" i="0">
                          <a:solidFill>
                            <a:srgbClr val="000000"/>
                          </a:solidFill>
                          <a:latin typeface="Calibri" panose="020F0502020204030204"/>
                          <a:ea typeface="Calibri" panose="020F0502020204030204"/>
                        </a:rPr>
                        <a:t>DÖNEMİ KİŞİ BAŞI </a:t>
                      </a:r>
                      <a:r>
                        <a:rPr lang="tr-TR" sz="1600" b="1" i="0">
                          <a:solidFill>
                            <a:srgbClr val="000000"/>
                          </a:solidFill>
                          <a:latin typeface="Calibri" panose="020F0502020204030204"/>
                          <a:ea typeface="Calibri" panose="020F0502020204030204"/>
                        </a:rPr>
                        <a:t>GECELİK KONAKLAMA </a:t>
                      </a:r>
                      <a:r>
                        <a:rPr sz="1600" b="1" i="0">
                          <a:solidFill>
                            <a:srgbClr val="000000"/>
                          </a:solidFill>
                          <a:latin typeface="Calibri" panose="020F0502020204030204"/>
                          <a:ea typeface="Calibri" panose="020F0502020204030204"/>
                        </a:rPr>
                        <a:t>SU</a:t>
                      </a:r>
                      <a:r>
                        <a:rPr lang="tr-TR" sz="16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TÜKETİM </a:t>
                      </a:r>
                      <a:r>
                        <a:rPr lang="tr-TR" sz="1600" b="1" i="0">
                          <a:solidFill>
                            <a:srgbClr val="000000"/>
                          </a:solidFill>
                          <a:latin typeface="Calibri" panose="020F0502020204030204"/>
                          <a:ea typeface="Calibri" panose="020F0502020204030204"/>
                        </a:rPr>
                        <a:t>0.21 M3</a:t>
                      </a:r>
                      <a:r>
                        <a:rPr sz="1600" b="1" i="0">
                          <a:solidFill>
                            <a:srgbClr val="000000"/>
                          </a:solidFill>
                          <a:latin typeface="Calibri" panose="020F0502020204030204"/>
                          <a:ea typeface="Calibri" panose="020F0502020204030204"/>
                        </a:rPr>
                        <a:t> GERÇEKLEŞMİŞTİR.</a:t>
                      </a:r>
                      <a:endParaRPr sz="1600" b="1" i="0">
                        <a:solidFill>
                          <a:srgbClr val="000000"/>
                        </a:solidFill>
                        <a:latin typeface="Calibri" panose="020F0502020204030204"/>
                        <a:ea typeface="Calibri" panose="020F0502020204030204"/>
                      </a:endParaRPr>
                    </a:p>
                  </a:txBody>
                  <a:tcPr marL="9842" marR="9842" marT="9842"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pic>
        <p:nvPicPr>
          <p:cNvPr id="7" name="Picture 6"/>
          <p:cNvPicPr>
            <a:picLocks noChangeAspect="1"/>
          </p:cNvPicPr>
          <p:nvPr/>
        </p:nvPicPr>
        <p:blipFill>
          <a:blip r:embed="rId3"/>
          <a:stretch>
            <a:fillRect/>
          </a:stretch>
        </p:blipFill>
        <p:spPr>
          <a:xfrm>
            <a:off x="5019040" y="624840"/>
            <a:ext cx="3261995" cy="2548890"/>
          </a:xfrm>
          <a:prstGeom prst="rect">
            <a:avLst/>
          </a:prstGeom>
        </p:spPr>
      </p:pic>
      <p:pic>
        <p:nvPicPr>
          <p:cNvPr id="13" name="Picture 12"/>
          <p:cNvPicPr>
            <a:picLocks noChangeAspect="1"/>
          </p:cNvPicPr>
          <p:nvPr/>
        </p:nvPicPr>
        <p:blipFill>
          <a:blip r:embed="rId4"/>
          <a:stretch>
            <a:fillRect/>
          </a:stretch>
        </p:blipFill>
        <p:spPr>
          <a:xfrm>
            <a:off x="8589010" y="3818890"/>
            <a:ext cx="3216910" cy="2402205"/>
          </a:xfrm>
          <a:prstGeom prst="rect">
            <a:avLst/>
          </a:prstGeom>
        </p:spPr>
      </p:pic>
      <p:pic>
        <p:nvPicPr>
          <p:cNvPr id="5" name="Picture 4"/>
          <p:cNvPicPr/>
          <p:nvPr/>
        </p:nvPicPr>
        <p:blipFill>
          <a:blip r:embed="rId5"/>
          <a:stretch>
            <a:fillRect/>
          </a:stretch>
        </p:blipFill>
        <p:spPr>
          <a:xfrm>
            <a:off x="8589010" y="624205"/>
            <a:ext cx="3224530" cy="2550160"/>
          </a:xfrm>
          <a:prstGeom prst="rect">
            <a:avLst/>
          </a:prstGeom>
        </p:spPr>
      </p:pic>
      <p:pic>
        <p:nvPicPr>
          <p:cNvPr id="6" name="Picture 5"/>
          <p:cNvPicPr/>
          <p:nvPr/>
        </p:nvPicPr>
        <p:blipFill>
          <a:blip r:embed="rId6"/>
          <a:stretch>
            <a:fillRect/>
          </a:stretch>
        </p:blipFill>
        <p:spPr>
          <a:xfrm>
            <a:off x="5059680" y="3818890"/>
            <a:ext cx="3266440" cy="2443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b="1">
                <a:solidFill>
                  <a:srgbClr val="000000"/>
                </a:solidFill>
                <a:latin typeface="Calibri" panose="020F0502020204030204"/>
                <a:ea typeface="Calibri" panose="020F0502020204030204"/>
                <a:sym typeface="+mn-ea"/>
              </a:rPr>
              <a:t>2023 DÖNEMİ KİŞİ BAŞI ELEKTRİK KWH TÜKETİM 97.79  </a:t>
            </a:r>
            <a:r>
              <a:rPr lang="tr-TR" b="1">
                <a:solidFill>
                  <a:srgbClr val="000000"/>
                </a:solidFill>
                <a:latin typeface="Calibri" panose="020F0502020204030204"/>
                <a:ea typeface="Calibri" panose="020F0502020204030204"/>
                <a:sym typeface="+mn-ea"/>
              </a:rPr>
              <a:t>                  </a:t>
            </a:r>
            <a:r>
              <a:rPr b="1">
                <a:solidFill>
                  <a:srgbClr val="000000"/>
                </a:solidFill>
                <a:latin typeface="Calibri" panose="020F0502020204030204"/>
                <a:ea typeface="Calibri" panose="020F0502020204030204"/>
                <a:sym typeface="+mn-ea"/>
              </a:rPr>
              <a:t>2024 DÖNEMİ KİŞİ BAŞI ELEKTRİK KWH TÜKETİM 17.46 HEDEF BEKLENTİLERİN </a:t>
            </a:r>
            <a:r>
              <a:rPr lang="tr-TR" b="1">
                <a:solidFill>
                  <a:srgbClr val="000000"/>
                </a:solidFill>
                <a:latin typeface="Calibri" panose="020F0502020204030204"/>
                <a:ea typeface="Calibri" panose="020F0502020204030204"/>
                <a:sym typeface="+mn-ea"/>
              </a:rPr>
              <a:t>%17 </a:t>
            </a:r>
            <a:r>
              <a:rPr b="1">
                <a:solidFill>
                  <a:srgbClr val="000000"/>
                </a:solidFill>
                <a:latin typeface="Calibri" panose="020F0502020204030204"/>
                <a:ea typeface="Calibri" panose="020F0502020204030204"/>
                <a:sym typeface="+mn-ea"/>
              </a:rPr>
              <a:t>ÜZERİNDE GERÇEKLEŞMİŞTİR.</a:t>
            </a: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220" b="1" dirty="0">
                <a:solidFill>
                  <a:schemeClr val="bg1"/>
                </a:solidFill>
                <a:latin typeface="+mj-lt"/>
                <a:ea typeface="+mj-ea"/>
                <a:cs typeface="+mj-cs"/>
                <a:sym typeface="+mn-ea"/>
              </a:rPr>
              <a:t>MİSAFİR MEMNUNİYETİ</a:t>
            </a: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r>
              <a:rPr lang="tr-TR" altLang="en-US" sz="2220" b="1" dirty="0">
                <a:solidFill>
                  <a:schemeClr val="bg1"/>
                </a:solidFill>
                <a:latin typeface="+mj-lt"/>
                <a:ea typeface="+mj-ea"/>
                <a:cs typeface="+mj-cs"/>
                <a:sym typeface="+mn-ea"/>
              </a:rPr>
              <a:t>Odalarda Sürdürülebilirlik üzerine misafir memnuniyet anketleri konulmuş olup düzenli olarak takip edilerek kayıt altına alınmaktadır. </a:t>
            </a: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r>
              <a:rPr lang="tr-TR" altLang="en-US" sz="2220" b="1" dirty="0">
                <a:solidFill>
                  <a:schemeClr val="bg1"/>
                </a:solidFill>
                <a:latin typeface="+mj-lt"/>
                <a:ea typeface="+mj-ea"/>
                <a:cs typeface="+mj-cs"/>
                <a:sym typeface="+mn-ea"/>
              </a:rPr>
              <a:t>Anket misafir memnuniyet oranı </a:t>
            </a:r>
            <a:endParaRPr lang="tr-TR" altLang="en-US" sz="2220" b="1" dirty="0">
              <a:solidFill>
                <a:schemeClr val="bg1"/>
              </a:solidFill>
              <a:latin typeface="+mj-lt"/>
              <a:ea typeface="+mj-ea"/>
              <a:cs typeface="+mj-cs"/>
              <a:sym typeface="+mn-ea"/>
            </a:endParaRPr>
          </a:p>
          <a:p>
            <a:pPr algn="ctr"/>
            <a:r>
              <a:rPr lang="tr-TR" altLang="en-US" sz="2220" b="1" dirty="0">
                <a:solidFill>
                  <a:schemeClr val="bg1"/>
                </a:solidFill>
                <a:latin typeface="+mj-lt"/>
                <a:ea typeface="+mj-ea"/>
                <a:cs typeface="+mj-cs"/>
                <a:sym typeface="+mn-ea"/>
              </a:rPr>
              <a:t>% 70 gerçekleşmiştir.</a:t>
            </a:r>
            <a:endParaRPr lang="tr-TR" altLang="en-US" sz="2220" b="1" dirty="0">
              <a:solidFill>
                <a:schemeClr val="bg1"/>
              </a:solidFill>
              <a:latin typeface="+mj-lt"/>
              <a:ea typeface="+mj-ea"/>
              <a:cs typeface="+mj-cs"/>
              <a:sym typeface="+mn-ea"/>
            </a:endParaRPr>
          </a:p>
          <a:p>
            <a:pPr algn="ctr"/>
            <a:endParaRPr lang="en-US" sz="2220"/>
          </a:p>
          <a:p>
            <a:pPr algn="ctr"/>
            <a:endParaRPr lang="en-US" sz="2220"/>
          </a:p>
        </p:txBody>
      </p:sp>
      <p:sp>
        <p:nvSpPr>
          <p:cNvPr id="2" name="Title 1"/>
          <p:cNvSpPr>
            <a:spLocks noGrp="1"/>
          </p:cNvSpPr>
          <p:nvPr>
            <p:ph type="title"/>
          </p:nvPr>
        </p:nvSpPr>
        <p:spPr>
          <a:xfrm>
            <a:off x="4730750" y="277495"/>
            <a:ext cx="7299960" cy="5584190"/>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aphicFrame>
        <p:nvGraphicFramePr>
          <p:cNvPr id="5" name="Table 4"/>
          <p:cNvGraphicFramePr/>
          <p:nvPr>
            <p:custDataLst>
              <p:tags r:id="rId1"/>
            </p:custDataLst>
          </p:nvPr>
        </p:nvGraphicFramePr>
        <p:xfrm>
          <a:off x="929640" y="5184140"/>
          <a:ext cx="3355975" cy="678180"/>
        </p:xfrm>
        <a:graphic>
          <a:graphicData uri="http://schemas.openxmlformats.org/drawingml/2006/table">
            <a:tbl>
              <a:tblPr/>
              <a:tblGrid>
                <a:gridCol w="3355975"/>
              </a:tblGrid>
              <a:tr h="678180">
                <a:tc>
                  <a:txBody>
                    <a:bodyPr/>
                    <a:p>
                      <a:pPr algn="ctr" fontAlgn="ctr"/>
                      <a:r>
                        <a:rPr lang="tr-TR" sz="12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202</a:t>
                      </a:r>
                      <a:r>
                        <a:rPr lang="tr-TR" sz="1600" b="1" i="0">
                          <a:solidFill>
                            <a:srgbClr val="000000"/>
                          </a:solidFill>
                          <a:latin typeface="Calibri" panose="020F0502020204030204"/>
                          <a:ea typeface="Calibri" panose="020F0502020204030204"/>
                        </a:rPr>
                        <a:t>5</a:t>
                      </a:r>
                      <a:r>
                        <a:rPr sz="1600" b="1" i="0">
                          <a:solidFill>
                            <a:srgbClr val="000000"/>
                          </a:solidFill>
                          <a:latin typeface="Calibri" panose="020F0502020204030204"/>
                          <a:ea typeface="Calibri" panose="020F0502020204030204"/>
                        </a:rPr>
                        <a:t> DÖNEMİ </a:t>
                      </a:r>
                      <a:r>
                        <a:rPr lang="tr-TR" sz="1600" b="1" i="0">
                          <a:solidFill>
                            <a:srgbClr val="000000"/>
                          </a:solidFill>
                          <a:latin typeface="Calibri" panose="020F0502020204030204"/>
                          <a:ea typeface="Calibri" panose="020F0502020204030204"/>
                        </a:rPr>
                        <a:t>GOOLE PUANI 3.5</a:t>
                      </a:r>
                      <a:endParaRPr sz="1600" b="1" i="0">
                        <a:solidFill>
                          <a:srgbClr val="000000"/>
                        </a:solidFill>
                        <a:latin typeface="Calibri" panose="020F0502020204030204"/>
                        <a:ea typeface="Calibri" panose="020F0502020204030204"/>
                      </a:endParaRPr>
                    </a:p>
                    <a:p>
                      <a:pPr algn="ctr" fontAlgn="ctr"/>
                      <a:r>
                        <a:rPr sz="1600" b="1" i="0">
                          <a:solidFill>
                            <a:srgbClr val="000000"/>
                          </a:solidFill>
                          <a:latin typeface="Calibri" panose="020F0502020204030204"/>
                          <a:ea typeface="Calibri" panose="020F0502020204030204"/>
                        </a:rPr>
                        <a:t>GERÇEKLEŞMİŞTİR.</a:t>
                      </a:r>
                      <a:endParaRPr sz="1600" b="1" i="0">
                        <a:solidFill>
                          <a:srgbClr val="000000"/>
                        </a:solidFill>
                        <a:latin typeface="Calibri" panose="020F0502020204030204"/>
                        <a:ea typeface="Calibri" panose="020F0502020204030204"/>
                      </a:endParaRPr>
                    </a:p>
                  </a:txBody>
                  <a:tcPr marL="9842" marR="9842" marT="9842"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pic>
        <p:nvPicPr>
          <p:cNvPr id="3" name="Picture 2"/>
          <p:cNvPicPr/>
          <p:nvPr/>
        </p:nvPicPr>
        <p:blipFill>
          <a:blip r:embed="rId2"/>
          <a:stretch>
            <a:fillRect/>
          </a:stretch>
        </p:blipFill>
        <p:spPr>
          <a:xfrm>
            <a:off x="5167630" y="3429000"/>
            <a:ext cx="6426835" cy="2927350"/>
          </a:xfrm>
          <a:prstGeom prst="rect">
            <a:avLst/>
          </a:prstGeom>
        </p:spPr>
      </p:pic>
      <p:pic>
        <p:nvPicPr>
          <p:cNvPr id="4" name="Picture 3"/>
          <p:cNvPicPr/>
          <p:nvPr/>
        </p:nvPicPr>
        <p:blipFill>
          <a:blip r:embed="rId3"/>
          <a:stretch>
            <a:fillRect/>
          </a:stretch>
        </p:blipFill>
        <p:spPr>
          <a:xfrm>
            <a:off x="7527608" y="624523"/>
            <a:ext cx="1704975" cy="2428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b="1">
                <a:solidFill>
                  <a:srgbClr val="000000"/>
                </a:solidFill>
                <a:latin typeface="Calibri" panose="020F0502020204030204"/>
                <a:ea typeface="Calibri" panose="020F0502020204030204"/>
                <a:sym typeface="+mn-ea"/>
              </a:rPr>
              <a:t>2023 DÖNEMİ KİŞİ BAŞI ELEKTRİK KWH TÜKETİM 97.79  </a:t>
            </a:r>
            <a:r>
              <a:rPr lang="tr-TR" b="1">
                <a:solidFill>
                  <a:srgbClr val="000000"/>
                </a:solidFill>
                <a:latin typeface="Calibri" panose="020F0502020204030204"/>
                <a:ea typeface="Calibri" panose="020F0502020204030204"/>
                <a:sym typeface="+mn-ea"/>
              </a:rPr>
              <a:t>                  </a:t>
            </a:r>
            <a:r>
              <a:rPr b="1">
                <a:solidFill>
                  <a:srgbClr val="000000"/>
                </a:solidFill>
                <a:latin typeface="Calibri" panose="020F0502020204030204"/>
                <a:ea typeface="Calibri" panose="020F0502020204030204"/>
                <a:sym typeface="+mn-ea"/>
              </a:rPr>
              <a:t>2024 DÖNEMİ KİŞİ BAŞI ELEKTRİK KWH TÜKETİM 17.46 HEDEF BEKLENTİLERİN </a:t>
            </a:r>
            <a:r>
              <a:rPr lang="tr-TR" b="1">
                <a:solidFill>
                  <a:srgbClr val="000000"/>
                </a:solidFill>
                <a:latin typeface="Calibri" panose="020F0502020204030204"/>
                <a:ea typeface="Calibri" panose="020F0502020204030204"/>
                <a:sym typeface="+mn-ea"/>
              </a:rPr>
              <a:t>%17 </a:t>
            </a:r>
            <a:r>
              <a:rPr b="1">
                <a:solidFill>
                  <a:srgbClr val="000000"/>
                </a:solidFill>
                <a:latin typeface="Calibri" panose="020F0502020204030204"/>
                <a:ea typeface="Calibri" panose="020F0502020204030204"/>
                <a:sym typeface="+mn-ea"/>
              </a:rPr>
              <a:t>ÜZERİNDE GERÇEKLEŞMİŞTİR.</a:t>
            </a: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220" b="1" dirty="0">
                <a:solidFill>
                  <a:schemeClr val="bg1"/>
                </a:solidFill>
                <a:latin typeface="+mj-lt"/>
                <a:ea typeface="+mj-ea"/>
                <a:cs typeface="+mj-cs"/>
                <a:sym typeface="+mn-ea"/>
              </a:rPr>
              <a:t>ÇEVRE VE ATIK YÖNETİMİ</a:t>
            </a:r>
            <a:br>
              <a:rPr lang="tr-TR" altLang="en-US" sz="2220" b="1" dirty="0">
                <a:solidFill>
                  <a:schemeClr val="bg1"/>
                </a:solidFill>
                <a:latin typeface="+mj-lt"/>
                <a:ea typeface="+mj-ea"/>
                <a:cs typeface="+mj-cs"/>
                <a:sym typeface="+mn-ea"/>
              </a:rPr>
            </a:br>
            <a:endParaRPr lang="tr-TR" altLang="en-US" sz="2220" b="1" dirty="0">
              <a:solidFill>
                <a:schemeClr val="bg1"/>
              </a:solidFill>
              <a:latin typeface="+mj-lt"/>
              <a:ea typeface="+mj-ea"/>
              <a:cs typeface="+mj-cs"/>
              <a:sym typeface="+mn-ea"/>
            </a:endParaRPr>
          </a:p>
          <a:p>
            <a:pPr algn="ctr"/>
            <a:br>
              <a:rPr lang="en-US" sz="2220" b="1" dirty="0">
                <a:solidFill>
                  <a:schemeClr val="bg1"/>
                </a:solidFill>
                <a:latin typeface="+mj-lt"/>
                <a:ea typeface="+mj-ea"/>
                <a:cs typeface="+mj-cs"/>
                <a:sym typeface="+mn-ea"/>
              </a:rPr>
            </a:br>
            <a:r>
              <a:rPr lang="tr-TR" altLang="en-US" sz="2220" b="1" dirty="0">
                <a:solidFill>
                  <a:schemeClr val="bg1"/>
                </a:solidFill>
                <a:latin typeface="+mj-lt"/>
                <a:ea typeface="+mj-ea"/>
                <a:cs typeface="+mj-cs"/>
                <a:sym typeface="+mn-ea"/>
              </a:rPr>
              <a:t>Ortak alanlar ve odalarımızda plastik,cam,metal,kağıt ve geri dönüştürülemeyen atıkları ayrıştırmaktayız.</a:t>
            </a: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br>
              <a:rPr lang="tr-TR" altLang="en-US" b="1" dirty="0">
                <a:solidFill>
                  <a:schemeClr val="bg1"/>
                </a:solidFill>
                <a:latin typeface="+mj-lt"/>
                <a:ea typeface="+mj-ea"/>
                <a:cs typeface="+mj-cs"/>
                <a:sym typeface="+mn-ea"/>
              </a:rPr>
            </a:br>
            <a:br>
              <a:rPr lang="tr-TR" altLang="en-US" b="1" dirty="0">
                <a:solidFill>
                  <a:schemeClr val="bg1"/>
                </a:solidFill>
                <a:latin typeface="+mj-lt"/>
                <a:ea typeface="+mj-ea"/>
                <a:cs typeface="+mj-cs"/>
                <a:sym typeface="+mn-ea"/>
              </a:rPr>
            </a:br>
            <a:endParaRPr lang="en-US"/>
          </a:p>
        </p:txBody>
      </p:sp>
      <p:sp>
        <p:nvSpPr>
          <p:cNvPr id="2" name="Title 1"/>
          <p:cNvSpPr>
            <a:spLocks noGrp="1"/>
          </p:cNvSpPr>
          <p:nvPr>
            <p:ph type="title"/>
          </p:nvPr>
        </p:nvSpPr>
        <p:spPr>
          <a:xfrm>
            <a:off x="4730750" y="277495"/>
            <a:ext cx="7299960" cy="5584190"/>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aphicFrame>
        <p:nvGraphicFramePr>
          <p:cNvPr id="5" name="Table 4"/>
          <p:cNvGraphicFramePr/>
          <p:nvPr>
            <p:custDataLst>
              <p:tags r:id="rId1"/>
            </p:custDataLst>
          </p:nvPr>
        </p:nvGraphicFramePr>
        <p:xfrm>
          <a:off x="929640" y="5184140"/>
          <a:ext cx="3355975" cy="786765"/>
        </p:xfrm>
        <a:graphic>
          <a:graphicData uri="http://schemas.openxmlformats.org/drawingml/2006/table">
            <a:tbl>
              <a:tblPr/>
              <a:tblGrid>
                <a:gridCol w="3355975"/>
              </a:tblGrid>
              <a:tr h="786765">
                <a:tc>
                  <a:txBody>
                    <a:bodyPr/>
                    <a:p>
                      <a:pPr algn="ctr" fontAlgn="ctr"/>
                      <a:r>
                        <a:rPr lang="tr-TR" sz="12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202</a:t>
                      </a:r>
                      <a:r>
                        <a:rPr lang="tr-TR" sz="1600" b="1" i="0">
                          <a:solidFill>
                            <a:srgbClr val="000000"/>
                          </a:solidFill>
                          <a:latin typeface="Calibri" panose="020F0502020204030204"/>
                          <a:ea typeface="Calibri" panose="020F0502020204030204"/>
                        </a:rPr>
                        <a:t>5</a:t>
                      </a:r>
                      <a:r>
                        <a:rPr sz="1600" b="1" i="0">
                          <a:solidFill>
                            <a:srgbClr val="000000"/>
                          </a:solidFill>
                          <a:latin typeface="Calibri" panose="020F0502020204030204"/>
                          <a:ea typeface="Calibri" panose="020F0502020204030204"/>
                        </a:rPr>
                        <a:t> DÖNEMİ KİŞİ BAŞ</a:t>
                      </a:r>
                      <a:r>
                        <a:rPr lang="tr-TR" sz="1600" b="1" i="0">
                          <a:solidFill>
                            <a:srgbClr val="000000"/>
                          </a:solidFill>
                          <a:latin typeface="Calibri" panose="020F0502020204030204"/>
                          <a:ea typeface="Calibri" panose="020F0502020204030204"/>
                        </a:rPr>
                        <a:t>I GECELİK KONAKLAMA ATIK MİKTARI 0.54GR </a:t>
                      </a:r>
                      <a:endParaRPr lang="tr-TR" sz="1600" b="1" i="0">
                        <a:solidFill>
                          <a:srgbClr val="000000"/>
                        </a:solidFill>
                        <a:latin typeface="Calibri" panose="020F0502020204030204"/>
                        <a:ea typeface="Calibri" panose="020F0502020204030204"/>
                      </a:endParaRPr>
                    </a:p>
                    <a:p>
                      <a:pPr algn="ctr" fontAlgn="ctr"/>
                      <a:r>
                        <a:rPr sz="1600" b="1" i="0">
                          <a:solidFill>
                            <a:srgbClr val="000000"/>
                          </a:solidFill>
                          <a:latin typeface="Calibri" panose="020F0502020204030204"/>
                          <a:ea typeface="Calibri" panose="020F0502020204030204"/>
                        </a:rPr>
                        <a:t>GERÇEKLEŞMİŞTİR.</a:t>
                      </a:r>
                      <a:endParaRPr sz="1600" b="1" i="0">
                        <a:solidFill>
                          <a:srgbClr val="000000"/>
                        </a:solidFill>
                        <a:latin typeface="Calibri" panose="020F0502020204030204"/>
                        <a:ea typeface="Calibri" panose="020F0502020204030204"/>
                      </a:endParaRPr>
                    </a:p>
                  </a:txBody>
                  <a:tcPr marL="9842" marR="9842" marT="9842"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pic>
        <p:nvPicPr>
          <p:cNvPr id="3" name="Picture 2"/>
          <p:cNvPicPr/>
          <p:nvPr/>
        </p:nvPicPr>
        <p:blipFill>
          <a:blip r:embed="rId2"/>
          <a:stretch>
            <a:fillRect/>
          </a:stretch>
        </p:blipFill>
        <p:spPr>
          <a:xfrm>
            <a:off x="5585460" y="1557020"/>
            <a:ext cx="5905500" cy="3867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02" name="Rectangle 2101"/>
          <p:cNvSpPr>
            <a:spLocks noGrp="1" noRot="1" noChangeAspect="1" noMove="1" noResize="1" noEditPoints="1" noAdjustHandles="1" noChangeArrowheads="1" noChangeShapeType="1" noTextEdit="1"/>
          </p:cNvSpPr>
          <p:nvPr/>
        </p:nvSpPr>
        <p:spPr>
          <a:xfrm>
            <a:off x="0" y="70929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Rectangle 2103"/>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760" y="320675"/>
            <a:ext cx="6660515" cy="6330950"/>
          </a:xfrm>
        </p:spPr>
        <p:txBody>
          <a:bodyPr vert="horz" lIns="91440" tIns="45720" rIns="91440" bIns="45720" rtlCol="0" anchor="b">
            <a:normAutofit fontScale="90000"/>
          </a:bodyPr>
          <a:lstStyle/>
          <a:p>
            <a:pPr fontAlgn="base"/>
            <a:br>
              <a:rPr lang="en-US" sz="1800" b="1" dirty="0">
                <a:solidFill>
                  <a:schemeClr val="bg1"/>
                </a:solidFill>
              </a:rPr>
            </a:br>
            <a:br>
              <a:rPr lang="en-US" sz="1780" b="1" dirty="0">
                <a:solidFill>
                  <a:schemeClr val="bg1"/>
                </a:solidFill>
              </a:rPr>
            </a:br>
            <a:br>
              <a:rPr lang="en-US" sz="1780" b="1" dirty="0">
                <a:solidFill>
                  <a:schemeClr val="bg1"/>
                </a:solidFill>
              </a:rPr>
            </a:br>
            <a:br>
              <a:rPr lang="en-US" sz="2220" b="1" dirty="0">
                <a:solidFill>
                  <a:schemeClr val="bg1"/>
                </a:solidFill>
              </a:rPr>
            </a:br>
            <a:r>
              <a:rPr lang="en-US" sz="2445" b="1" dirty="0">
                <a:solidFill>
                  <a:schemeClr val="bg1"/>
                </a:solidFill>
                <a:sym typeface="+mn-ea"/>
              </a:rPr>
              <a:t>HAKKIMIZDA</a:t>
            </a:r>
            <a:br>
              <a:rPr lang="en-US" sz="2445" b="1" dirty="0">
                <a:solidFill>
                  <a:schemeClr val="bg1"/>
                </a:solidFill>
                <a:sym typeface="+mn-ea"/>
              </a:rPr>
            </a:br>
            <a:br>
              <a:rPr lang="en-US" sz="2445" b="1" dirty="0">
                <a:solidFill>
                  <a:schemeClr val="bg1"/>
                </a:solidFill>
                <a:sym typeface="+mn-ea"/>
              </a:rPr>
            </a:br>
            <a:br>
              <a:rPr lang="en-US" sz="2445" b="1" dirty="0">
                <a:solidFill>
                  <a:schemeClr val="bg1"/>
                </a:solidFill>
                <a:sym typeface="+mn-ea"/>
              </a:rPr>
            </a:br>
            <a:r>
              <a:rPr lang="tr-TR" altLang="en-US" sz="2445" b="1" dirty="0">
                <a:solidFill>
                  <a:schemeClr val="bg1"/>
                </a:solidFill>
                <a:sym typeface="+mn-ea"/>
              </a:rPr>
              <a:t>İzmit Saray Otel,</a:t>
            </a:r>
            <a:r>
              <a:rPr lang="tr-TR" altLang="en-US" sz="2445" b="1" dirty="0">
                <a:solidFill>
                  <a:schemeClr val="bg1"/>
                </a:solidFill>
                <a:effectLst/>
                <a:sym typeface="+mn-ea"/>
              </a:rPr>
              <a:t> Kocaeli ‘nin İzmit ilçesinde  22 oda/ 46 yatak</a:t>
            </a:r>
            <a:r>
              <a:rPr lang="en-US" sz="2445" b="1" dirty="0">
                <a:solidFill>
                  <a:schemeClr val="bg1"/>
                </a:solidFill>
                <a:effectLst/>
                <a:sym typeface="+mn-ea"/>
              </a:rPr>
              <a:t> kapasite</a:t>
            </a:r>
            <a:r>
              <a:rPr lang="tr-TR" altLang="en-US" sz="2445" b="1" dirty="0">
                <a:solidFill>
                  <a:schemeClr val="bg1"/>
                </a:solidFill>
                <a:effectLst/>
                <a:sym typeface="+mn-ea"/>
              </a:rPr>
              <a:t>siyle  hizmet vermektedir.</a:t>
            </a:r>
            <a:br>
              <a:rPr lang="tr-TR" altLang="en-US" sz="2445" b="1" dirty="0">
                <a:solidFill>
                  <a:schemeClr val="bg1"/>
                </a:solidFill>
                <a:effectLst/>
                <a:sym typeface="+mn-ea"/>
              </a:rPr>
            </a:br>
            <a:br>
              <a:rPr lang="tr-TR" altLang="en-US" sz="2445" b="1" dirty="0">
                <a:solidFill>
                  <a:schemeClr val="bg1"/>
                </a:solidFill>
                <a:effectLst/>
                <a:sym typeface="+mn-ea"/>
              </a:rPr>
            </a:br>
            <a:br>
              <a:rPr lang="tr-TR" altLang="en-US" sz="2445" b="1" dirty="0">
                <a:solidFill>
                  <a:schemeClr val="bg1"/>
                </a:solidFill>
                <a:effectLst/>
                <a:sym typeface="+mn-ea"/>
              </a:rPr>
            </a:br>
            <a:r>
              <a:rPr lang="en-US" altLang="en-US" sz="2445" b="1" dirty="0">
                <a:solidFill>
                  <a:schemeClr val="bg1"/>
                </a:solidFill>
                <a:effectLst/>
                <a:sym typeface="+mn-ea"/>
              </a:rPr>
              <a:t>İ</a:t>
            </a:r>
            <a:r>
              <a:rPr lang="en-US" altLang="en-US" sz="2445" b="1" dirty="0">
                <a:solidFill>
                  <a:schemeClr val="bg1"/>
                </a:solidFill>
                <a:effectLst/>
                <a:sym typeface="+mn-ea"/>
              </a:rPr>
              <a:t>zmit Saray Otel olarak sizleri misafir etti</a:t>
            </a:r>
            <a:r>
              <a:rPr lang="en-US" altLang="en-US" sz="2445" b="1" dirty="0">
                <a:solidFill>
                  <a:schemeClr val="bg1"/>
                </a:solidFill>
                <a:effectLst/>
                <a:sym typeface="+mn-ea"/>
              </a:rPr>
              <a:t>ğ</a:t>
            </a:r>
            <a:r>
              <a:rPr lang="en-US" altLang="en-US" sz="2445" b="1" dirty="0">
                <a:solidFill>
                  <a:schemeClr val="bg1"/>
                </a:solidFill>
                <a:effectLst/>
                <a:sym typeface="+mn-ea"/>
              </a:rPr>
              <a:t>imiz sürece en büyük amac</a:t>
            </a:r>
            <a:r>
              <a:rPr lang="en-US" altLang="en-US" sz="2445" b="1" dirty="0">
                <a:solidFill>
                  <a:schemeClr val="bg1"/>
                </a:solidFill>
                <a:effectLst/>
                <a:sym typeface="+mn-ea"/>
              </a:rPr>
              <a:t>ı</a:t>
            </a:r>
            <a:r>
              <a:rPr lang="en-US" altLang="en-US" sz="2445" b="1" dirty="0">
                <a:solidFill>
                  <a:schemeClr val="bg1"/>
                </a:solidFill>
                <a:effectLst/>
                <a:sym typeface="+mn-ea"/>
              </a:rPr>
              <a:t>m</a:t>
            </a:r>
            <a:r>
              <a:rPr lang="en-US" altLang="en-US" sz="2445" b="1" dirty="0">
                <a:solidFill>
                  <a:schemeClr val="bg1"/>
                </a:solidFill>
                <a:effectLst/>
                <a:sym typeface="+mn-ea"/>
              </a:rPr>
              <a:t>ı</a:t>
            </a:r>
            <a:r>
              <a:rPr lang="en-US" altLang="en-US" sz="2445" b="1" dirty="0">
                <a:solidFill>
                  <a:schemeClr val="bg1"/>
                </a:solidFill>
                <a:effectLst/>
                <a:sym typeface="+mn-ea"/>
              </a:rPr>
              <a:t>z evinizdeki s</a:t>
            </a:r>
            <a:r>
              <a:rPr lang="en-US" altLang="en-US" sz="2445" b="1" dirty="0">
                <a:solidFill>
                  <a:schemeClr val="bg1"/>
                </a:solidFill>
                <a:effectLst/>
                <a:sym typeface="+mn-ea"/>
              </a:rPr>
              <a:t>ı</a:t>
            </a:r>
            <a:r>
              <a:rPr lang="en-US" altLang="en-US" sz="2445" b="1" dirty="0">
                <a:solidFill>
                  <a:schemeClr val="bg1"/>
                </a:solidFill>
                <a:effectLst/>
                <a:sym typeface="+mn-ea"/>
              </a:rPr>
              <a:t>cakl</a:t>
            </a:r>
            <a:r>
              <a:rPr lang="en-US" altLang="en-US" sz="2445" b="1" dirty="0">
                <a:solidFill>
                  <a:schemeClr val="bg1"/>
                </a:solidFill>
                <a:effectLst/>
                <a:sym typeface="+mn-ea"/>
              </a:rPr>
              <a:t>ığı</a:t>
            </a:r>
            <a:r>
              <a:rPr lang="en-US" altLang="en-US" sz="2445" b="1" dirty="0">
                <a:solidFill>
                  <a:schemeClr val="bg1"/>
                </a:solidFill>
                <a:effectLst/>
                <a:sym typeface="+mn-ea"/>
              </a:rPr>
              <a:t> ve rahatl</a:t>
            </a:r>
            <a:r>
              <a:rPr lang="en-US" altLang="en-US" sz="2445" b="1" dirty="0">
                <a:solidFill>
                  <a:schemeClr val="bg1"/>
                </a:solidFill>
                <a:effectLst/>
                <a:sym typeface="+mn-ea"/>
              </a:rPr>
              <a:t>ığı</a:t>
            </a:r>
            <a:r>
              <a:rPr lang="en-US" altLang="en-US" sz="2445" b="1" dirty="0">
                <a:solidFill>
                  <a:schemeClr val="bg1"/>
                </a:solidFill>
                <a:effectLst/>
                <a:sym typeface="+mn-ea"/>
              </a:rPr>
              <a:t> hissettirmektir. Otelimizde sizin rahatl</a:t>
            </a:r>
            <a:r>
              <a:rPr lang="en-US" altLang="en-US" sz="2445" b="1" dirty="0">
                <a:solidFill>
                  <a:schemeClr val="bg1"/>
                </a:solidFill>
                <a:effectLst/>
                <a:sym typeface="+mn-ea"/>
              </a:rPr>
              <a:t>ığı</a:t>
            </a:r>
            <a:r>
              <a:rPr lang="en-US" altLang="en-US" sz="2445" b="1" dirty="0">
                <a:solidFill>
                  <a:schemeClr val="bg1"/>
                </a:solidFill>
                <a:effectLst/>
                <a:sym typeface="+mn-ea"/>
              </a:rPr>
              <a:t>n</a:t>
            </a:r>
            <a:r>
              <a:rPr lang="en-US" altLang="en-US" sz="2445" b="1" dirty="0">
                <a:solidFill>
                  <a:schemeClr val="bg1"/>
                </a:solidFill>
                <a:effectLst/>
                <a:sym typeface="+mn-ea"/>
              </a:rPr>
              <a:t>ı</a:t>
            </a:r>
            <a:r>
              <a:rPr lang="en-US" altLang="en-US" sz="2445" b="1" dirty="0">
                <a:solidFill>
                  <a:schemeClr val="bg1"/>
                </a:solidFill>
                <a:effectLst/>
                <a:sym typeface="+mn-ea"/>
              </a:rPr>
              <a:t>z i</a:t>
            </a:r>
            <a:r>
              <a:rPr lang="en-US" altLang="en-US" sz="2445" b="1" dirty="0">
                <a:solidFill>
                  <a:schemeClr val="bg1"/>
                </a:solidFill>
                <a:effectLst/>
                <a:sym typeface="+mn-ea"/>
              </a:rPr>
              <a:t>ç</a:t>
            </a:r>
            <a:r>
              <a:rPr lang="en-US" altLang="en-US" sz="2445" b="1" dirty="0">
                <a:solidFill>
                  <a:schemeClr val="bg1"/>
                </a:solidFill>
                <a:effectLst/>
                <a:sym typeface="+mn-ea"/>
              </a:rPr>
              <a:t>in her </a:t>
            </a:r>
            <a:r>
              <a:rPr lang="en-US" altLang="en-US" sz="2445" b="1" dirty="0">
                <a:solidFill>
                  <a:schemeClr val="bg1"/>
                </a:solidFill>
                <a:effectLst/>
                <a:sym typeface="+mn-ea"/>
              </a:rPr>
              <a:t>ş</a:t>
            </a:r>
            <a:r>
              <a:rPr lang="en-US" altLang="en-US" sz="2445" b="1" dirty="0">
                <a:solidFill>
                  <a:schemeClr val="bg1"/>
                </a:solidFill>
                <a:effectLst/>
                <a:sym typeface="+mn-ea"/>
              </a:rPr>
              <a:t>ey dü</a:t>
            </a:r>
            <a:r>
              <a:rPr lang="en-US" altLang="en-US" sz="2445" b="1" dirty="0">
                <a:solidFill>
                  <a:schemeClr val="bg1"/>
                </a:solidFill>
                <a:effectLst/>
                <a:sym typeface="+mn-ea"/>
              </a:rPr>
              <a:t>ş</a:t>
            </a:r>
            <a:r>
              <a:rPr lang="en-US" altLang="en-US" sz="2445" b="1" dirty="0">
                <a:solidFill>
                  <a:schemeClr val="bg1"/>
                </a:solidFill>
                <a:effectLst/>
                <a:sym typeface="+mn-ea"/>
              </a:rPr>
              <a:t>ünülmü</a:t>
            </a:r>
            <a:r>
              <a:rPr lang="en-US" altLang="en-US" sz="2445" b="1" dirty="0">
                <a:solidFill>
                  <a:schemeClr val="bg1"/>
                </a:solidFill>
                <a:effectLst/>
                <a:sym typeface="+mn-ea"/>
              </a:rPr>
              <a:t>ş</a:t>
            </a:r>
            <a:r>
              <a:rPr lang="en-US" altLang="en-US" sz="2445" b="1" dirty="0">
                <a:solidFill>
                  <a:schemeClr val="bg1"/>
                </a:solidFill>
                <a:effectLst/>
                <a:sym typeface="+mn-ea"/>
              </a:rPr>
              <a:t> ve tasarlanm</a:t>
            </a:r>
            <a:r>
              <a:rPr lang="en-US" altLang="en-US" sz="2445" b="1" dirty="0">
                <a:solidFill>
                  <a:schemeClr val="bg1"/>
                </a:solidFill>
                <a:effectLst/>
                <a:sym typeface="+mn-ea"/>
              </a:rPr>
              <a:t>ış</a:t>
            </a:r>
            <a:r>
              <a:rPr lang="en-US" altLang="en-US" sz="2445" b="1" dirty="0">
                <a:solidFill>
                  <a:schemeClr val="bg1"/>
                </a:solidFill>
                <a:effectLst/>
                <a:sym typeface="+mn-ea"/>
              </a:rPr>
              <a:t>t</a:t>
            </a:r>
            <a:r>
              <a:rPr lang="en-US" altLang="en-US" sz="2445" b="1" dirty="0">
                <a:solidFill>
                  <a:schemeClr val="bg1"/>
                </a:solidFill>
                <a:effectLst/>
                <a:sym typeface="+mn-ea"/>
              </a:rPr>
              <a:t>ı</a:t>
            </a:r>
            <a:r>
              <a:rPr lang="en-US" altLang="en-US" sz="2445" b="1" dirty="0">
                <a:solidFill>
                  <a:schemeClr val="bg1"/>
                </a:solidFill>
                <a:effectLst/>
                <a:sym typeface="+mn-ea"/>
              </a:rPr>
              <a:t>r. Lobimizde misafirlerinizle ho</a:t>
            </a:r>
            <a:r>
              <a:rPr lang="en-US" altLang="en-US" sz="2445" b="1" dirty="0">
                <a:solidFill>
                  <a:schemeClr val="bg1"/>
                </a:solidFill>
                <a:effectLst/>
                <a:sym typeface="+mn-ea"/>
              </a:rPr>
              <a:t>ş</a:t>
            </a:r>
            <a:r>
              <a:rPr lang="en-US" altLang="en-US" sz="2445" b="1" dirty="0">
                <a:solidFill>
                  <a:schemeClr val="bg1"/>
                </a:solidFill>
                <a:effectLst/>
                <a:sym typeface="+mn-ea"/>
              </a:rPr>
              <a:t> sohbetler yaparken, servis hizmetimizden 24 saat yararlanabilirsiniz. Otelimizde ge</a:t>
            </a:r>
            <a:r>
              <a:rPr lang="en-US" altLang="en-US" sz="2445" b="1" dirty="0">
                <a:solidFill>
                  <a:schemeClr val="bg1"/>
                </a:solidFill>
                <a:effectLst/>
                <a:sym typeface="+mn-ea"/>
              </a:rPr>
              <a:t>ç</a:t>
            </a:r>
            <a:r>
              <a:rPr lang="en-US" altLang="en-US" sz="2445" b="1" dirty="0">
                <a:solidFill>
                  <a:schemeClr val="bg1"/>
                </a:solidFill>
                <a:effectLst/>
                <a:sym typeface="+mn-ea"/>
              </a:rPr>
              <a:t>irece</a:t>
            </a:r>
            <a:r>
              <a:rPr lang="en-US" altLang="en-US" sz="2445" b="1" dirty="0">
                <a:solidFill>
                  <a:schemeClr val="bg1"/>
                </a:solidFill>
                <a:effectLst/>
                <a:sym typeface="+mn-ea"/>
              </a:rPr>
              <a:t>ğ</a:t>
            </a:r>
            <a:r>
              <a:rPr lang="en-US" altLang="en-US" sz="2445" b="1" dirty="0">
                <a:solidFill>
                  <a:schemeClr val="bg1"/>
                </a:solidFill>
                <a:effectLst/>
                <a:sym typeface="+mn-ea"/>
              </a:rPr>
              <a:t>iniz zaman</a:t>
            </a:r>
            <a:r>
              <a:rPr lang="en-US" altLang="en-US" sz="2445" b="1" dirty="0">
                <a:solidFill>
                  <a:schemeClr val="bg1"/>
                </a:solidFill>
                <a:effectLst/>
                <a:sym typeface="+mn-ea"/>
              </a:rPr>
              <a:t>ı</a:t>
            </a:r>
            <a:r>
              <a:rPr lang="en-US" altLang="en-US" sz="2445" b="1" dirty="0">
                <a:solidFill>
                  <a:schemeClr val="bg1"/>
                </a:solidFill>
                <a:effectLst/>
                <a:sym typeface="+mn-ea"/>
              </a:rPr>
              <a:t> daha verimli k</a:t>
            </a:r>
            <a:r>
              <a:rPr lang="en-US" altLang="en-US" sz="2445" b="1" dirty="0">
                <a:solidFill>
                  <a:schemeClr val="bg1"/>
                </a:solidFill>
                <a:effectLst/>
                <a:sym typeface="+mn-ea"/>
              </a:rPr>
              <a:t>ı</a:t>
            </a:r>
            <a:r>
              <a:rPr lang="en-US" altLang="en-US" sz="2445" b="1" dirty="0">
                <a:solidFill>
                  <a:schemeClr val="bg1"/>
                </a:solidFill>
                <a:effectLst/>
                <a:sym typeface="+mn-ea"/>
              </a:rPr>
              <a:t>labilmek i</a:t>
            </a:r>
            <a:r>
              <a:rPr lang="en-US" altLang="en-US" sz="2445" b="1" dirty="0">
                <a:solidFill>
                  <a:schemeClr val="bg1"/>
                </a:solidFill>
                <a:effectLst/>
                <a:sym typeface="+mn-ea"/>
              </a:rPr>
              <a:t>ç</a:t>
            </a:r>
            <a:r>
              <a:rPr lang="en-US" altLang="en-US" sz="2445" b="1" dirty="0">
                <a:solidFill>
                  <a:schemeClr val="bg1"/>
                </a:solidFill>
                <a:effectLst/>
                <a:sym typeface="+mn-ea"/>
              </a:rPr>
              <a:t>in siz de</a:t>
            </a:r>
            <a:r>
              <a:rPr lang="en-US" altLang="en-US" sz="2445" b="1" dirty="0">
                <a:solidFill>
                  <a:schemeClr val="bg1"/>
                </a:solidFill>
                <a:effectLst/>
                <a:sym typeface="+mn-ea"/>
              </a:rPr>
              <a:t>ğ</a:t>
            </a:r>
            <a:r>
              <a:rPr lang="en-US" altLang="en-US" sz="2445" b="1" dirty="0">
                <a:solidFill>
                  <a:schemeClr val="bg1"/>
                </a:solidFill>
                <a:effectLst/>
                <a:sym typeface="+mn-ea"/>
              </a:rPr>
              <a:t>erli misafirlerimize kablosuz internet eri</a:t>
            </a:r>
            <a:r>
              <a:rPr lang="en-US" altLang="en-US" sz="2445" b="1" dirty="0">
                <a:solidFill>
                  <a:schemeClr val="bg1"/>
                </a:solidFill>
                <a:effectLst/>
                <a:sym typeface="+mn-ea"/>
              </a:rPr>
              <a:t>ş</a:t>
            </a:r>
            <a:r>
              <a:rPr lang="en-US" altLang="en-US" sz="2445" b="1" dirty="0">
                <a:solidFill>
                  <a:schemeClr val="bg1"/>
                </a:solidFill>
                <a:effectLst/>
                <a:sym typeface="+mn-ea"/>
              </a:rPr>
              <a:t>imi imkan</a:t>
            </a:r>
            <a:r>
              <a:rPr lang="en-US" altLang="en-US" sz="2445" b="1" dirty="0">
                <a:solidFill>
                  <a:schemeClr val="bg1"/>
                </a:solidFill>
                <a:effectLst/>
                <a:sym typeface="+mn-ea"/>
              </a:rPr>
              <a:t>ı</a:t>
            </a:r>
            <a:r>
              <a:rPr lang="en-US" altLang="en-US" sz="2445" b="1" dirty="0">
                <a:solidFill>
                  <a:schemeClr val="bg1"/>
                </a:solidFill>
                <a:effectLst/>
                <a:sym typeface="+mn-ea"/>
              </a:rPr>
              <a:t> sunmaktay</a:t>
            </a:r>
            <a:r>
              <a:rPr lang="en-US" altLang="en-US" sz="2445" b="1" dirty="0">
                <a:solidFill>
                  <a:schemeClr val="bg1"/>
                </a:solidFill>
                <a:effectLst/>
                <a:sym typeface="+mn-ea"/>
              </a:rPr>
              <a:t>ı</a:t>
            </a:r>
            <a:r>
              <a:rPr lang="en-US" altLang="en-US" sz="2445" b="1" dirty="0">
                <a:solidFill>
                  <a:schemeClr val="bg1"/>
                </a:solidFill>
                <a:effectLst/>
                <a:sym typeface="+mn-ea"/>
              </a:rPr>
              <a:t>z.</a:t>
            </a:r>
            <a:br>
              <a:rPr lang="en-US" sz="2445" b="1" dirty="0">
                <a:solidFill>
                  <a:schemeClr val="bg1"/>
                </a:solidFill>
                <a:effectLst/>
                <a:sym typeface="+mn-ea"/>
              </a:rPr>
            </a:br>
            <a:br>
              <a:rPr lang="en-US" sz="2445" b="1" dirty="0">
                <a:solidFill>
                  <a:schemeClr val="bg1"/>
                </a:solidFill>
                <a:effectLst/>
                <a:sym typeface="+mn-ea"/>
              </a:rPr>
            </a:br>
            <a:r>
              <a:rPr lang="en-US" altLang="en-US" sz="2445" b="1" dirty="0">
                <a:solidFill>
                  <a:schemeClr val="bg1"/>
                </a:solidFill>
                <a:sym typeface="+mn-ea"/>
              </a:rPr>
              <a:t>İ</a:t>
            </a:r>
            <a:r>
              <a:rPr lang="en-US" altLang="en-US" sz="2445" b="1" dirty="0">
                <a:solidFill>
                  <a:schemeClr val="bg1"/>
                </a:solidFill>
                <a:sym typeface="+mn-ea"/>
              </a:rPr>
              <a:t>zmit'in ünlü gezilecek yerlerinden olan </a:t>
            </a:r>
            <a:r>
              <a:rPr lang="en-US" altLang="en-US" sz="2445" b="1" dirty="0">
                <a:solidFill>
                  <a:schemeClr val="bg1"/>
                </a:solidFill>
                <a:sym typeface="+mn-ea"/>
              </a:rPr>
              <a:t>İ</a:t>
            </a:r>
            <a:r>
              <a:rPr lang="en-US" altLang="en-US" sz="2445" b="1" dirty="0">
                <a:solidFill>
                  <a:schemeClr val="bg1"/>
                </a:solidFill>
                <a:sym typeface="+mn-ea"/>
              </a:rPr>
              <a:t>zmit Saat Kulesi (0</a:t>
            </a:r>
            <a:r>
              <a:rPr lang="tr-TR" altLang="en-US" sz="2445" b="1" dirty="0">
                <a:solidFill>
                  <a:schemeClr val="bg1"/>
                </a:solidFill>
                <a:sym typeface="+mn-ea"/>
              </a:rPr>
              <a:t>.</a:t>
            </a:r>
            <a:r>
              <a:rPr lang="en-US" altLang="en-US" sz="2445" b="1" dirty="0">
                <a:solidFill>
                  <a:schemeClr val="bg1"/>
                </a:solidFill>
                <a:sym typeface="+mn-ea"/>
              </a:rPr>
              <a:t>3 km)</a:t>
            </a:r>
            <a:r>
              <a:rPr lang="tr-TR" altLang="en-US" sz="2445" b="1" dirty="0">
                <a:solidFill>
                  <a:schemeClr val="bg1"/>
                </a:solidFill>
                <a:sym typeface="+mn-ea"/>
              </a:rPr>
              <a:t> </a:t>
            </a:r>
            <a:r>
              <a:rPr lang="en-US" altLang="en-US" sz="2445" b="1" dirty="0">
                <a:solidFill>
                  <a:schemeClr val="bg1"/>
                </a:solidFill>
                <a:sym typeface="+mn-ea"/>
              </a:rPr>
              <a:t>Kocaeli Bilim Merkezi (1</a:t>
            </a:r>
            <a:r>
              <a:rPr lang="tr-TR" altLang="en-US" sz="2445" b="1" dirty="0">
                <a:solidFill>
                  <a:schemeClr val="bg1"/>
                </a:solidFill>
                <a:sym typeface="+mn-ea"/>
              </a:rPr>
              <a:t>.</a:t>
            </a:r>
            <a:r>
              <a:rPr lang="en-US" altLang="en-US" sz="2445" b="1" dirty="0">
                <a:solidFill>
                  <a:schemeClr val="bg1"/>
                </a:solidFill>
                <a:sym typeface="+mn-ea"/>
              </a:rPr>
              <a:t>3 km) ve Yeni Cuma Camii (1</a:t>
            </a:r>
            <a:r>
              <a:rPr lang="tr-TR" altLang="en-US" sz="2445" b="1" dirty="0">
                <a:solidFill>
                  <a:schemeClr val="bg1"/>
                </a:solidFill>
                <a:sym typeface="+mn-ea"/>
              </a:rPr>
              <a:t>.</a:t>
            </a:r>
            <a:r>
              <a:rPr lang="en-US" altLang="en-US" sz="2445" b="1" dirty="0">
                <a:solidFill>
                  <a:schemeClr val="bg1"/>
                </a:solidFill>
                <a:sym typeface="+mn-ea"/>
              </a:rPr>
              <a:t>1 km)</a:t>
            </a:r>
            <a:r>
              <a:rPr lang="tr-TR" altLang="en-US" sz="2445" b="1" dirty="0">
                <a:solidFill>
                  <a:schemeClr val="bg1"/>
                </a:solidFill>
                <a:sym typeface="+mn-ea"/>
              </a:rPr>
              <a:t> </a:t>
            </a:r>
            <a:r>
              <a:rPr lang="en-US" altLang="en-US" sz="2445" b="1" dirty="0">
                <a:solidFill>
                  <a:schemeClr val="bg1"/>
                </a:solidFill>
                <a:sym typeface="+mn-ea"/>
              </a:rPr>
              <a:t>otele yürüme mesafesinde</a:t>
            </a:r>
            <a:r>
              <a:rPr lang="tr-TR" altLang="en-US" sz="2445" b="1" dirty="0">
                <a:solidFill>
                  <a:schemeClr val="bg1"/>
                </a:solidFill>
                <a:sym typeface="+mn-ea"/>
              </a:rPr>
              <a:t> bulunmaktadır.</a:t>
            </a:r>
            <a:br>
              <a:rPr lang="tr-TR" altLang="en-US" sz="2220" b="1" dirty="0">
                <a:solidFill>
                  <a:schemeClr val="bg1"/>
                </a:solidFill>
                <a:sym typeface="+mn-ea"/>
              </a:rPr>
            </a:br>
            <a:endParaRPr lang="tr-TR" altLang="en-US" sz="2220" b="1" dirty="0">
              <a:solidFill>
                <a:schemeClr val="bg1"/>
              </a:solidFill>
              <a:sym typeface="+mn-ea"/>
            </a:endParaRPr>
          </a:p>
        </p:txBody>
      </p:sp>
      <p:pic>
        <p:nvPicPr>
          <p:cNvPr id="5" name="Picture 4"/>
          <p:cNvPicPr/>
          <p:nvPr/>
        </p:nvPicPr>
        <p:blipFill>
          <a:blip r:embed="rId1"/>
          <a:stretch>
            <a:fillRect/>
          </a:stretch>
        </p:blipFill>
        <p:spPr>
          <a:xfrm>
            <a:off x="7976235" y="909955"/>
            <a:ext cx="3385820" cy="4291330"/>
          </a:xfrm>
          <a:prstGeom prst="rect">
            <a:avLst/>
          </a:prstGeom>
        </p:spPr>
      </p:pic>
      <p:pic>
        <p:nvPicPr>
          <p:cNvPr id="7" name="Picture 6" descr="Y枚netim Panelli 脟ok dil &amp; Otel &amp; Pansiyon SCR陌PT陌"/>
          <p:cNvPicPr>
            <a:picLocks noChangeAspect="1"/>
          </p:cNvPicPr>
          <p:nvPr/>
        </p:nvPicPr>
        <p:blipFill>
          <a:blip r:embed="rId2" r:link="rId3"/>
          <a:stretch>
            <a:fillRect/>
          </a:stretch>
        </p:blipFill>
        <p:spPr>
          <a:xfrm>
            <a:off x="7976235" y="5716270"/>
            <a:ext cx="3223895" cy="9353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6910" y="974090"/>
            <a:ext cx="3785235" cy="5288915"/>
          </a:xfrm>
        </p:spPr>
        <p:txBody>
          <a:bodyPr vert="horz" lIns="91440" tIns="45720" rIns="91440" bIns="45720" rtlCol="0" anchor="b">
            <a:normAutofit fontScale="90000"/>
          </a:bodyPr>
          <a:lstStyle/>
          <a:p>
            <a:pPr algn="ctr" fontAlgn="base"/>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445" b="1" kern="1200" dirty="0">
                <a:solidFill>
                  <a:schemeClr val="bg1"/>
                </a:solidFill>
                <a:latin typeface="+mj-lt"/>
                <a:ea typeface="+mj-ea"/>
                <a:cs typeface="+mj-cs"/>
              </a:rPr>
              <a:t>HİZMETLERİMİZ</a:t>
            </a:r>
            <a:br>
              <a:rPr lang="tr-TR" altLang="en-US" sz="2445" b="1" kern="1200" dirty="0">
                <a:solidFill>
                  <a:schemeClr val="bg1"/>
                </a:solidFill>
                <a:latin typeface="+mj-lt"/>
                <a:ea typeface="+mj-ea"/>
                <a:cs typeface="+mj-cs"/>
              </a:rPr>
            </a:b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7/24 Resepsiyon</a:t>
            </a: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Concierge</a:t>
            </a: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Exchange</a:t>
            </a: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Emanet Dolabı</a:t>
            </a: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Restaurant</a:t>
            </a: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Oda Servisi</a:t>
            </a: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Açık Büfe Kahvaltı </a:t>
            </a: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Çalışma Alanı</a:t>
            </a: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Dinlenme Salonu</a:t>
            </a: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Çamaşırhane</a:t>
            </a: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Ütü</a:t>
            </a:r>
            <a:br>
              <a:rPr lang="tr-TR" altLang="en-US" sz="2445" b="1" kern="1200" dirty="0">
                <a:solidFill>
                  <a:schemeClr val="bg1"/>
                </a:solidFill>
                <a:latin typeface="+mj-lt"/>
                <a:ea typeface="+mj-ea"/>
                <a:cs typeface="+mj-cs"/>
              </a:rPr>
            </a:br>
            <a:r>
              <a:rPr lang="tr-TR" altLang="en-US" sz="2445" b="1" kern="1200" dirty="0">
                <a:solidFill>
                  <a:schemeClr val="bg1"/>
                </a:solidFill>
                <a:latin typeface="+mj-lt"/>
                <a:ea typeface="+mj-ea"/>
                <a:cs typeface="+mj-cs"/>
              </a:rPr>
              <a:t> Kablosuz İnternet Bağlantısı</a:t>
            </a:r>
            <a:br>
              <a:rPr lang="tr-TR" altLang="en-US" sz="2445" b="1" kern="1200" dirty="0">
                <a:solidFill>
                  <a:schemeClr val="bg1"/>
                </a:solidFill>
                <a:latin typeface="+mj-lt"/>
                <a:ea typeface="+mj-ea"/>
                <a:cs typeface="+mj-cs"/>
              </a:rPr>
            </a:br>
            <a:br>
              <a:rPr lang="tr-TR" altLang="en-US" sz="2445" b="1" kern="1200" dirty="0">
                <a:solidFill>
                  <a:schemeClr val="bg1"/>
                </a:solidFill>
                <a:latin typeface="+mj-lt"/>
                <a:ea typeface="+mj-ea"/>
                <a:cs typeface="+mj-cs"/>
              </a:rPr>
            </a:br>
            <a:br>
              <a:rPr lang="tr-TR" altLang="en-US" sz="2445" b="1" kern="1200" dirty="0">
                <a:solidFill>
                  <a:schemeClr val="bg1"/>
                </a:solidFill>
                <a:latin typeface="+mj-lt"/>
                <a:ea typeface="+mj-ea"/>
                <a:cs typeface="+mj-cs"/>
              </a:rPr>
            </a:br>
            <a:endParaRPr lang="tr-TR" altLang="en-US" sz="2445"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p:nvPr/>
        </p:nvPicPr>
        <p:blipFill>
          <a:blip r:embed="rId1"/>
          <a:stretch>
            <a:fillRect/>
          </a:stretch>
        </p:blipFill>
        <p:spPr>
          <a:xfrm>
            <a:off x="4955540" y="1167130"/>
            <a:ext cx="3190240" cy="2153920"/>
          </a:xfrm>
          <a:prstGeom prst="rect">
            <a:avLst/>
          </a:prstGeom>
        </p:spPr>
      </p:pic>
      <p:pic>
        <p:nvPicPr>
          <p:cNvPr id="4" name="Picture 3"/>
          <p:cNvPicPr/>
          <p:nvPr/>
        </p:nvPicPr>
        <p:blipFill>
          <a:blip r:embed="rId2"/>
          <a:stretch>
            <a:fillRect/>
          </a:stretch>
        </p:blipFill>
        <p:spPr>
          <a:xfrm>
            <a:off x="4939665" y="4044950"/>
            <a:ext cx="3206115" cy="2217420"/>
          </a:xfrm>
          <a:prstGeom prst="rect">
            <a:avLst/>
          </a:prstGeom>
        </p:spPr>
      </p:pic>
      <p:pic>
        <p:nvPicPr>
          <p:cNvPr id="5" name="Picture 4"/>
          <p:cNvPicPr/>
          <p:nvPr/>
        </p:nvPicPr>
        <p:blipFill>
          <a:blip r:embed="rId3"/>
          <a:stretch>
            <a:fillRect/>
          </a:stretch>
        </p:blipFill>
        <p:spPr>
          <a:xfrm>
            <a:off x="8527415" y="1167130"/>
            <a:ext cx="3413760" cy="2154555"/>
          </a:xfrm>
          <a:prstGeom prst="rect">
            <a:avLst/>
          </a:prstGeom>
        </p:spPr>
      </p:pic>
      <p:pic>
        <p:nvPicPr>
          <p:cNvPr id="6" name="Picture 5"/>
          <p:cNvPicPr/>
          <p:nvPr/>
        </p:nvPicPr>
        <p:blipFill>
          <a:blip r:embed="rId4"/>
          <a:stretch>
            <a:fillRect/>
          </a:stretch>
        </p:blipFill>
        <p:spPr>
          <a:xfrm>
            <a:off x="8622665" y="4078605"/>
            <a:ext cx="3256915" cy="218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6910" y="625475"/>
            <a:ext cx="3785235" cy="5191760"/>
          </a:xfrm>
        </p:spPr>
        <p:txBody>
          <a:bodyPr vert="horz" lIns="91440" tIns="45720" rIns="91440" bIns="45720" rtlCol="0" anchor="b">
            <a:normAutofit fontScale="90000"/>
          </a:bodyPr>
          <a:lstStyle/>
          <a:p>
            <a:pPr algn="ctr" fontAlgn="base"/>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445" b="1" dirty="0">
                <a:solidFill>
                  <a:schemeClr val="bg1"/>
                </a:solidFill>
                <a:sym typeface="+mn-ea"/>
              </a:rPr>
              <a:t>ODALARIMIZ</a:t>
            </a:r>
            <a:r>
              <a:rPr lang="tr-TR" altLang="en-US" sz="2445" b="1" dirty="0">
                <a:solidFill>
                  <a:schemeClr val="bg1"/>
                </a:solidFill>
                <a:sym typeface="+mn-ea"/>
              </a:rPr>
              <a:t>DA</a:t>
            </a:r>
            <a:br>
              <a:rPr lang="en-US" sz="2445" b="1" dirty="0">
                <a:solidFill>
                  <a:schemeClr val="bg1"/>
                </a:solidFill>
                <a:sym typeface="+mn-ea"/>
              </a:rPr>
            </a:br>
            <a:br>
              <a:rPr lang="tr-TR" altLang="en-US" sz="2445" b="1" dirty="0">
                <a:solidFill>
                  <a:schemeClr val="bg1"/>
                </a:solidFill>
                <a:sym typeface="+mn-ea"/>
              </a:rPr>
            </a:br>
            <a:r>
              <a:rPr lang="tr-TR" altLang="en-US" sz="2445" b="1" dirty="0">
                <a:solidFill>
                  <a:schemeClr val="bg1"/>
                </a:solidFill>
                <a:sym typeface="+mn-ea"/>
              </a:rPr>
              <a:t>LCD Tv</a:t>
            </a:r>
            <a:br>
              <a:rPr lang="tr-TR" altLang="en-US" sz="2445" b="1" dirty="0">
                <a:solidFill>
                  <a:schemeClr val="bg1"/>
                </a:solidFill>
                <a:sym typeface="+mn-ea"/>
              </a:rPr>
            </a:br>
            <a:r>
              <a:rPr lang="tr-TR" altLang="en-US" sz="2445" b="1" dirty="0">
                <a:solidFill>
                  <a:schemeClr val="bg1"/>
                </a:solidFill>
                <a:sym typeface="+mn-ea"/>
              </a:rPr>
              <a:t>Klima</a:t>
            </a:r>
            <a:br>
              <a:rPr lang="tr-TR" altLang="en-US" sz="2445" b="1" dirty="0">
                <a:solidFill>
                  <a:schemeClr val="bg1"/>
                </a:solidFill>
                <a:sym typeface="+mn-ea"/>
              </a:rPr>
            </a:br>
            <a:r>
              <a:rPr lang="tr-TR" altLang="en-US" sz="2445" b="1" dirty="0">
                <a:solidFill>
                  <a:schemeClr val="bg1"/>
                </a:solidFill>
                <a:sym typeface="+mn-ea"/>
              </a:rPr>
              <a:t>Saç Kurutma Makinesi</a:t>
            </a:r>
            <a:br>
              <a:rPr lang="tr-TR" altLang="en-US" sz="2445" b="1" dirty="0">
                <a:solidFill>
                  <a:schemeClr val="bg1"/>
                </a:solidFill>
                <a:sym typeface="+mn-ea"/>
              </a:rPr>
            </a:br>
            <a:r>
              <a:rPr lang="tr-TR" altLang="en-US" sz="2445" b="1" dirty="0">
                <a:solidFill>
                  <a:schemeClr val="bg1"/>
                </a:solidFill>
                <a:sym typeface="+mn-ea"/>
              </a:rPr>
              <a:t>Mini Bar</a:t>
            </a:r>
            <a:br>
              <a:rPr lang="tr-TR" altLang="en-US" sz="2445" b="1" dirty="0">
                <a:solidFill>
                  <a:schemeClr val="bg1"/>
                </a:solidFill>
                <a:sym typeface="+mn-ea"/>
              </a:rPr>
            </a:br>
            <a:r>
              <a:rPr lang="tr-TR" altLang="en-US" sz="2445" b="1" dirty="0">
                <a:solidFill>
                  <a:schemeClr val="bg1"/>
                </a:solidFill>
                <a:sym typeface="+mn-ea"/>
              </a:rPr>
              <a:t>Telefon</a:t>
            </a:r>
            <a:br>
              <a:rPr lang="tr-TR" altLang="en-US" sz="2445" b="1" dirty="0">
                <a:solidFill>
                  <a:schemeClr val="bg1"/>
                </a:solidFill>
                <a:sym typeface="+mn-ea"/>
              </a:rPr>
            </a:br>
            <a:r>
              <a:rPr lang="tr-TR" altLang="en-US" sz="2445" b="1" dirty="0">
                <a:solidFill>
                  <a:schemeClr val="bg1"/>
                </a:solidFill>
                <a:sym typeface="+mn-ea"/>
              </a:rPr>
              <a:t>Kasa</a:t>
            </a:r>
            <a:br>
              <a:rPr lang="tr-TR" altLang="en-US" sz="2445" b="1" dirty="0">
                <a:solidFill>
                  <a:schemeClr val="bg1"/>
                </a:solidFill>
                <a:sym typeface="+mn-ea"/>
              </a:rPr>
            </a:br>
            <a:r>
              <a:rPr lang="tr-TR" altLang="en-US" sz="2445" b="1" dirty="0">
                <a:solidFill>
                  <a:schemeClr val="bg1"/>
                </a:solidFill>
                <a:sym typeface="+mn-ea"/>
              </a:rPr>
              <a:t>Oturma Grubu</a:t>
            </a:r>
            <a:br>
              <a:rPr lang="tr-TR" altLang="en-US" sz="2445" b="1" dirty="0">
                <a:solidFill>
                  <a:schemeClr val="bg1"/>
                </a:solidFill>
                <a:sym typeface="+mn-ea"/>
              </a:rPr>
            </a:br>
            <a:r>
              <a:rPr lang="tr-TR" altLang="en-US" sz="2445" b="1" dirty="0">
                <a:solidFill>
                  <a:schemeClr val="bg1"/>
                </a:solidFill>
                <a:sym typeface="+mn-ea"/>
              </a:rPr>
              <a:t>Havlu</a:t>
            </a:r>
            <a:br>
              <a:rPr lang="tr-TR" altLang="en-US" sz="2445" b="1" dirty="0">
                <a:solidFill>
                  <a:schemeClr val="bg1"/>
                </a:solidFill>
                <a:sym typeface="+mn-ea"/>
              </a:rPr>
            </a:br>
            <a:r>
              <a:rPr lang="tr-TR" altLang="en-US" sz="2445" b="1" dirty="0">
                <a:solidFill>
                  <a:schemeClr val="bg1"/>
                </a:solidFill>
                <a:sym typeface="+mn-ea"/>
              </a:rPr>
              <a:t>Terlik</a:t>
            </a:r>
            <a:br>
              <a:rPr lang="tr-TR" altLang="en-US" sz="2445" b="1" dirty="0">
                <a:solidFill>
                  <a:schemeClr val="bg1"/>
                </a:solidFill>
                <a:sym typeface="+mn-ea"/>
              </a:rPr>
            </a:br>
            <a:r>
              <a:rPr lang="tr-TR" altLang="en-US" sz="2445" b="1" dirty="0">
                <a:solidFill>
                  <a:schemeClr val="bg1"/>
                </a:solidFill>
                <a:sym typeface="+mn-ea"/>
              </a:rPr>
              <a:t>Şampuan</a:t>
            </a:r>
            <a:br>
              <a:rPr lang="tr-TR" altLang="en-US" sz="2445" b="1" dirty="0">
                <a:solidFill>
                  <a:schemeClr val="bg1"/>
                </a:solidFill>
                <a:sym typeface="+mn-ea"/>
              </a:rPr>
            </a:br>
            <a:r>
              <a:rPr lang="tr-TR" altLang="en-US" sz="2445" b="1" dirty="0">
                <a:solidFill>
                  <a:schemeClr val="bg1"/>
                </a:solidFill>
                <a:sym typeface="+mn-ea"/>
              </a:rPr>
              <a:t>Duş Jeli</a:t>
            </a:r>
            <a:br>
              <a:rPr lang="tr-TR" altLang="en-US" sz="2445" b="1" dirty="0">
                <a:solidFill>
                  <a:schemeClr val="bg1"/>
                </a:solidFill>
                <a:sym typeface="+mn-ea"/>
              </a:rPr>
            </a:br>
            <a:r>
              <a:rPr lang="tr-TR" altLang="en-US" sz="2445" b="1" dirty="0">
                <a:solidFill>
                  <a:schemeClr val="bg1"/>
                </a:solidFill>
                <a:sym typeface="+mn-ea"/>
              </a:rPr>
              <a:t>El Sabunu</a:t>
            </a:r>
            <a:br>
              <a:rPr lang="tr-TR" altLang="en-US" sz="2445" b="1" dirty="0">
                <a:solidFill>
                  <a:schemeClr val="bg1"/>
                </a:solidFill>
                <a:sym typeface="+mn-ea"/>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p:nvPr/>
        </p:nvPicPr>
        <p:blipFill>
          <a:blip r:embed="rId1"/>
          <a:stretch>
            <a:fillRect/>
          </a:stretch>
        </p:blipFill>
        <p:spPr>
          <a:xfrm>
            <a:off x="4947285" y="708025"/>
            <a:ext cx="3378200" cy="2452370"/>
          </a:xfrm>
          <a:prstGeom prst="rect">
            <a:avLst/>
          </a:prstGeom>
        </p:spPr>
      </p:pic>
      <p:pic>
        <p:nvPicPr>
          <p:cNvPr id="4" name="Picture 3"/>
          <p:cNvPicPr/>
          <p:nvPr/>
        </p:nvPicPr>
        <p:blipFill>
          <a:blip r:embed="rId2"/>
          <a:stretch>
            <a:fillRect/>
          </a:stretch>
        </p:blipFill>
        <p:spPr>
          <a:xfrm>
            <a:off x="4947285" y="3651250"/>
            <a:ext cx="3377565" cy="2611120"/>
          </a:xfrm>
          <a:prstGeom prst="rect">
            <a:avLst/>
          </a:prstGeom>
        </p:spPr>
      </p:pic>
      <p:pic>
        <p:nvPicPr>
          <p:cNvPr id="5" name="Picture 4"/>
          <p:cNvPicPr/>
          <p:nvPr/>
        </p:nvPicPr>
        <p:blipFill>
          <a:blip r:embed="rId3"/>
          <a:stretch>
            <a:fillRect/>
          </a:stretch>
        </p:blipFill>
        <p:spPr>
          <a:xfrm>
            <a:off x="8646160" y="708025"/>
            <a:ext cx="3332480" cy="5553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5255" y="165100"/>
            <a:ext cx="8109585" cy="6692900"/>
          </a:xfrm>
        </p:spPr>
        <p:txBody>
          <a:bodyPr vert="horz" lIns="91440" tIns="45720" rIns="91440" bIns="45720" rtlCol="0" anchor="b">
            <a:normAutofit fontScale="90000"/>
          </a:bodyPr>
          <a:lstStyle/>
          <a:p>
            <a:r>
              <a:rPr lang="tr-TR" altLang="en-US" sz="2665" b="1" dirty="0">
                <a:solidFill>
                  <a:schemeClr val="bg1"/>
                </a:solidFill>
              </a:rPr>
              <a:t>İZMİT</a:t>
            </a:r>
            <a:r>
              <a:rPr lang="en-US" sz="2665" b="1" dirty="0">
                <a:solidFill>
                  <a:schemeClr val="bg1"/>
                </a:solidFill>
              </a:rPr>
              <a:t> HAKKINDA </a:t>
            </a:r>
            <a:br>
              <a:rPr lang="en-US" sz="2665" b="1" dirty="0">
                <a:solidFill>
                  <a:schemeClr val="bg1"/>
                </a:solidFill>
              </a:rPr>
            </a:br>
            <a:br>
              <a:rPr lang="en-US" sz="2000" b="0" i="0" dirty="0">
                <a:solidFill>
                  <a:schemeClr val="bg1"/>
                </a:solidFill>
                <a:effectLst/>
              </a:rPr>
            </a:br>
            <a:br>
              <a:rPr lang="en-US" sz="2200" b="1" i="0" dirty="0">
                <a:solidFill>
                  <a:schemeClr val="bg1"/>
                </a:solidFill>
                <a:effectLst/>
              </a:rPr>
            </a:br>
            <a:r>
              <a:rPr lang="en-US" altLang="en-US" sz="2445" b="1" i="0" dirty="0">
                <a:solidFill>
                  <a:schemeClr val="bg1"/>
                </a:solidFill>
                <a:effectLst/>
              </a:rPr>
              <a:t>İ</a:t>
            </a:r>
            <a:r>
              <a:rPr lang="en-US" altLang="en-US" sz="2445" b="1" i="0" dirty="0">
                <a:solidFill>
                  <a:schemeClr val="bg1"/>
                </a:solidFill>
                <a:effectLst/>
              </a:rPr>
              <a:t>zmit, Türkiye'nin Kocaeli ilinde bulunan bir il</a:t>
            </a:r>
            <a:r>
              <a:rPr lang="en-US" altLang="en-US" sz="2445" b="1" i="0" dirty="0">
                <a:solidFill>
                  <a:schemeClr val="bg1"/>
                </a:solidFill>
                <a:effectLst/>
              </a:rPr>
              <a:t>ç</a:t>
            </a:r>
            <a:r>
              <a:rPr lang="en-US" altLang="en-US" sz="2445" b="1" i="0" dirty="0">
                <a:solidFill>
                  <a:schemeClr val="bg1"/>
                </a:solidFill>
                <a:effectLst/>
              </a:rPr>
              <a:t>edir. </a:t>
            </a:r>
            <a:r>
              <a:rPr lang="en-US" altLang="en-US" sz="2445" b="1" i="0" dirty="0">
                <a:solidFill>
                  <a:schemeClr val="bg1"/>
                </a:solidFill>
                <a:effectLst/>
              </a:rPr>
              <a:t>İ</a:t>
            </a:r>
            <a:r>
              <a:rPr lang="en-US" altLang="en-US" sz="2445" b="1" i="0" dirty="0">
                <a:solidFill>
                  <a:schemeClr val="bg1"/>
                </a:solidFill>
                <a:effectLst/>
              </a:rPr>
              <a:t>zmit Körfezi'nin do</a:t>
            </a:r>
            <a:r>
              <a:rPr lang="en-US" altLang="en-US" sz="2445" b="1" i="0" dirty="0">
                <a:solidFill>
                  <a:schemeClr val="bg1"/>
                </a:solidFill>
                <a:effectLst/>
              </a:rPr>
              <a:t>ğ</a:t>
            </a:r>
            <a:r>
              <a:rPr lang="en-US" altLang="en-US" sz="2445" b="1" i="0" dirty="0">
                <a:solidFill>
                  <a:schemeClr val="bg1"/>
                </a:solidFill>
                <a:effectLst/>
              </a:rPr>
              <a:t>u k</a:t>
            </a:r>
            <a:r>
              <a:rPr lang="en-US" altLang="en-US" sz="2445" b="1" i="0" dirty="0">
                <a:solidFill>
                  <a:schemeClr val="bg1"/>
                </a:solidFill>
                <a:effectLst/>
              </a:rPr>
              <a:t>ı</a:t>
            </a:r>
            <a:r>
              <a:rPr lang="en-US" altLang="en-US" sz="2445" b="1" i="0" dirty="0">
                <a:solidFill>
                  <a:schemeClr val="bg1"/>
                </a:solidFill>
                <a:effectLst/>
              </a:rPr>
              <a:t>y</a:t>
            </a:r>
            <a:r>
              <a:rPr lang="en-US" altLang="en-US" sz="2445" b="1" i="0" dirty="0">
                <a:solidFill>
                  <a:schemeClr val="bg1"/>
                </a:solidFill>
                <a:effectLst/>
              </a:rPr>
              <a:t>ı</a:t>
            </a:r>
            <a:r>
              <a:rPr lang="en-US" altLang="en-US" sz="2445" b="1" i="0" dirty="0">
                <a:solidFill>
                  <a:schemeClr val="bg1"/>
                </a:solidFill>
                <a:effectLst/>
              </a:rPr>
              <a:t>s</a:t>
            </a:r>
            <a:r>
              <a:rPr lang="en-US" altLang="en-US" sz="2445" b="1" i="0" dirty="0">
                <a:solidFill>
                  <a:schemeClr val="bg1"/>
                </a:solidFill>
                <a:effectLst/>
              </a:rPr>
              <a:t>ı</a:t>
            </a:r>
            <a:r>
              <a:rPr lang="en-US" altLang="en-US" sz="2445" b="1" i="0" dirty="0">
                <a:solidFill>
                  <a:schemeClr val="bg1"/>
                </a:solidFill>
                <a:effectLst/>
              </a:rPr>
              <a:t>nda, Marmara Bölgesi'nin </a:t>
            </a:r>
            <a:r>
              <a:rPr lang="en-US" altLang="en-US" sz="2445" b="1" i="0" dirty="0">
                <a:solidFill>
                  <a:schemeClr val="bg1"/>
                </a:solidFill>
                <a:effectLst/>
              </a:rPr>
              <a:t>Ç</a:t>
            </a:r>
            <a:r>
              <a:rPr lang="en-US" altLang="en-US" sz="2445" b="1" i="0" dirty="0">
                <a:solidFill>
                  <a:schemeClr val="bg1"/>
                </a:solidFill>
                <a:effectLst/>
              </a:rPr>
              <a:t>atalca-Kocaeli bölümünde yer almaktad</a:t>
            </a:r>
            <a:r>
              <a:rPr lang="en-US" altLang="en-US" sz="2445" b="1" i="0" dirty="0">
                <a:solidFill>
                  <a:schemeClr val="bg1"/>
                </a:solidFill>
                <a:effectLst/>
              </a:rPr>
              <a:t>ı</a:t>
            </a:r>
            <a:r>
              <a:rPr lang="en-US" altLang="en-US" sz="2445" b="1" i="0" dirty="0">
                <a:solidFill>
                  <a:schemeClr val="bg1"/>
                </a:solidFill>
                <a:effectLst/>
              </a:rPr>
              <a:t>r.</a:t>
            </a:r>
            <a:r>
              <a:rPr lang="en-US" altLang="en-US" sz="2445" b="1" i="0" dirty="0">
                <a:solidFill>
                  <a:schemeClr val="bg1"/>
                </a:solidFill>
                <a:effectLst/>
              </a:rPr>
              <a:t>İ</a:t>
            </a:r>
            <a:r>
              <a:rPr lang="en-US" altLang="en-US" sz="2445" b="1" i="0" dirty="0">
                <a:solidFill>
                  <a:schemeClr val="bg1"/>
                </a:solidFill>
                <a:effectLst/>
              </a:rPr>
              <a:t>zmit kelimesi etimolojik ve tarihsel kullan</a:t>
            </a:r>
            <a:r>
              <a:rPr lang="en-US" altLang="en-US" sz="2445" b="1" i="0" dirty="0">
                <a:solidFill>
                  <a:schemeClr val="bg1"/>
                </a:solidFill>
                <a:effectLst/>
              </a:rPr>
              <a:t>ı</a:t>
            </a:r>
            <a:r>
              <a:rPr lang="en-US" altLang="en-US" sz="2445" b="1" i="0" dirty="0">
                <a:solidFill>
                  <a:schemeClr val="bg1"/>
                </a:solidFill>
                <a:effectLst/>
              </a:rPr>
              <a:t>l</a:t>
            </a:r>
            <a:r>
              <a:rPr lang="en-US" altLang="en-US" sz="2445" b="1" i="0" dirty="0">
                <a:solidFill>
                  <a:schemeClr val="bg1"/>
                </a:solidFill>
                <a:effectLst/>
              </a:rPr>
              <a:t>ışı</a:t>
            </a:r>
            <a:r>
              <a:rPr lang="en-US" altLang="en-US" sz="2445" b="1" i="0" dirty="0">
                <a:solidFill>
                  <a:schemeClr val="bg1"/>
                </a:solidFill>
                <a:effectLst/>
              </a:rPr>
              <a:t>yla Nikomedia'dan kaynaklanm</a:t>
            </a:r>
            <a:r>
              <a:rPr lang="en-US" altLang="en-US" sz="2445" b="1" i="0" dirty="0">
                <a:solidFill>
                  <a:schemeClr val="bg1"/>
                </a:solidFill>
                <a:effectLst/>
              </a:rPr>
              <a:t>ış</a:t>
            </a:r>
            <a:r>
              <a:rPr lang="en-US" altLang="en-US" sz="2445" b="1" i="0" dirty="0">
                <a:solidFill>
                  <a:schemeClr val="bg1"/>
                </a:solidFill>
                <a:effectLst/>
              </a:rPr>
              <a:t>t</a:t>
            </a:r>
            <a:r>
              <a:rPr lang="en-US" altLang="en-US" sz="2445" b="1" i="0" dirty="0">
                <a:solidFill>
                  <a:schemeClr val="bg1"/>
                </a:solidFill>
                <a:effectLst/>
              </a:rPr>
              <a:t>ı</a:t>
            </a:r>
            <a:r>
              <a:rPr lang="en-US" altLang="en-US" sz="2445" b="1" i="0" dirty="0">
                <a:solidFill>
                  <a:schemeClr val="bg1"/>
                </a:solidFill>
                <a:effectLst/>
              </a:rPr>
              <a:t>r. Nikomedia ad</a:t>
            </a:r>
            <a:r>
              <a:rPr lang="en-US" altLang="en-US" sz="2445" b="1" i="0" dirty="0">
                <a:solidFill>
                  <a:schemeClr val="bg1"/>
                </a:solidFill>
                <a:effectLst/>
              </a:rPr>
              <a:t>ı</a:t>
            </a:r>
            <a:r>
              <a:rPr lang="en-US" altLang="en-US" sz="2445" b="1" i="0" dirty="0">
                <a:solidFill>
                  <a:schemeClr val="bg1"/>
                </a:solidFill>
                <a:effectLst/>
              </a:rPr>
              <a:t> </a:t>
            </a:r>
            <a:r>
              <a:rPr lang="en-US" altLang="en-US" sz="2445" b="1" i="0" dirty="0">
                <a:solidFill>
                  <a:schemeClr val="bg1"/>
                </a:solidFill>
                <a:effectLst/>
              </a:rPr>
              <a:t>ş</a:t>
            </a:r>
            <a:r>
              <a:rPr lang="en-US" altLang="en-US" sz="2445" b="1" i="0" dirty="0">
                <a:solidFill>
                  <a:schemeClr val="bg1"/>
                </a:solidFill>
                <a:effectLst/>
              </a:rPr>
              <a:t>ehre orada egemen olan Bitinya Kral</a:t>
            </a:r>
            <a:r>
              <a:rPr lang="en-US" altLang="en-US" sz="2445" b="1" i="0" dirty="0">
                <a:solidFill>
                  <a:schemeClr val="bg1"/>
                </a:solidFill>
                <a:effectLst/>
              </a:rPr>
              <a:t>ı</a:t>
            </a:r>
            <a:r>
              <a:rPr lang="en-US" altLang="en-US" sz="2445" b="1" i="0" dirty="0">
                <a:solidFill>
                  <a:schemeClr val="bg1"/>
                </a:solidFill>
                <a:effectLst/>
              </a:rPr>
              <a:t> Nikomedes dolay</a:t>
            </a:r>
            <a:r>
              <a:rPr lang="en-US" altLang="en-US" sz="2445" b="1" i="0" dirty="0">
                <a:solidFill>
                  <a:schemeClr val="bg1"/>
                </a:solidFill>
                <a:effectLst/>
              </a:rPr>
              <a:t>ı</a:t>
            </a:r>
            <a:r>
              <a:rPr lang="en-US" altLang="en-US" sz="2445" b="1" i="0" dirty="0">
                <a:solidFill>
                  <a:schemeClr val="bg1"/>
                </a:solidFill>
                <a:effectLst/>
              </a:rPr>
              <a:t>s</a:t>
            </a:r>
            <a:r>
              <a:rPr lang="en-US" altLang="en-US" sz="2445" b="1" i="0" dirty="0">
                <a:solidFill>
                  <a:schemeClr val="bg1"/>
                </a:solidFill>
                <a:effectLst/>
              </a:rPr>
              <a:t>ı</a:t>
            </a:r>
            <a:r>
              <a:rPr lang="en-US" altLang="en-US" sz="2445" b="1" i="0" dirty="0">
                <a:solidFill>
                  <a:schemeClr val="bg1"/>
                </a:solidFill>
                <a:effectLst/>
              </a:rPr>
              <a:t>yla verilmi</a:t>
            </a:r>
            <a:r>
              <a:rPr lang="en-US" altLang="en-US" sz="2445" b="1" i="0" dirty="0">
                <a:solidFill>
                  <a:schemeClr val="bg1"/>
                </a:solidFill>
                <a:effectLst/>
              </a:rPr>
              <a:t>ş</a:t>
            </a:r>
            <a:r>
              <a:rPr lang="en-US" altLang="en-US" sz="2445" b="1" i="0" dirty="0">
                <a:solidFill>
                  <a:schemeClr val="bg1"/>
                </a:solidFill>
                <a:effectLst/>
              </a:rPr>
              <a:t>tir</a:t>
            </a:r>
            <a:r>
              <a:rPr lang="tr-TR" altLang="en-US" sz="2445" b="1" i="0" dirty="0">
                <a:solidFill>
                  <a:schemeClr val="bg1"/>
                </a:solidFill>
                <a:effectLst/>
              </a:rPr>
              <a:t>.</a:t>
            </a:r>
            <a:br>
              <a:rPr lang="tr-TR" altLang="en-US" sz="2445" b="1" i="0" dirty="0">
                <a:solidFill>
                  <a:schemeClr val="bg1"/>
                </a:solidFill>
                <a:effectLst/>
              </a:rPr>
            </a:br>
            <a:br>
              <a:rPr lang="tr-TR" altLang="en-US" sz="2445" b="1" i="0" dirty="0">
                <a:solidFill>
                  <a:schemeClr val="bg1"/>
                </a:solidFill>
                <a:effectLst/>
              </a:rPr>
            </a:br>
            <a:r>
              <a:rPr lang="en-US" altLang="en-US" sz="2445" b="1" i="0" dirty="0">
                <a:solidFill>
                  <a:schemeClr val="bg1"/>
                </a:solidFill>
                <a:effectLst/>
              </a:rPr>
              <a:t>11. yüzy</a:t>
            </a:r>
            <a:r>
              <a:rPr lang="en-US" altLang="en-US" sz="2445" b="1" i="0" dirty="0">
                <a:solidFill>
                  <a:schemeClr val="bg1"/>
                </a:solidFill>
                <a:effectLst/>
              </a:rPr>
              <a:t>ı</a:t>
            </a:r>
            <a:r>
              <a:rPr lang="en-US" altLang="en-US" sz="2445" b="1" i="0" dirty="0">
                <a:solidFill>
                  <a:schemeClr val="bg1"/>
                </a:solidFill>
                <a:effectLst/>
              </a:rPr>
              <a:t>lda Nikomedia, Anadolu'ya egemen olan Türklere ge</a:t>
            </a:r>
            <a:r>
              <a:rPr lang="en-US" altLang="en-US" sz="2445" b="1" i="0" dirty="0">
                <a:solidFill>
                  <a:schemeClr val="bg1"/>
                </a:solidFill>
                <a:effectLst/>
              </a:rPr>
              <a:t>ç</a:t>
            </a:r>
            <a:r>
              <a:rPr lang="en-US" altLang="en-US" sz="2445" b="1" i="0" dirty="0">
                <a:solidFill>
                  <a:schemeClr val="bg1"/>
                </a:solidFill>
                <a:effectLst/>
              </a:rPr>
              <a:t>ti. I. Süleyman </a:t>
            </a:r>
            <a:r>
              <a:rPr lang="en-US" altLang="en-US" sz="2445" b="1" i="0" dirty="0">
                <a:solidFill>
                  <a:schemeClr val="bg1"/>
                </a:solidFill>
                <a:effectLst/>
              </a:rPr>
              <a:t>Ş</a:t>
            </a:r>
            <a:r>
              <a:rPr lang="en-US" altLang="en-US" sz="2445" b="1" i="0" dirty="0">
                <a:solidFill>
                  <a:schemeClr val="bg1"/>
                </a:solidFill>
                <a:effectLst/>
              </a:rPr>
              <a:t>ah ile karde</a:t>
            </a:r>
            <a:r>
              <a:rPr lang="en-US" altLang="en-US" sz="2445" b="1" i="0" dirty="0">
                <a:solidFill>
                  <a:schemeClr val="bg1"/>
                </a:solidFill>
                <a:effectLst/>
              </a:rPr>
              <a:t>ş</a:t>
            </a:r>
            <a:r>
              <a:rPr lang="en-US" altLang="en-US" sz="2445" b="1" i="0" dirty="0">
                <a:solidFill>
                  <a:schemeClr val="bg1"/>
                </a:solidFill>
                <a:effectLst/>
              </a:rPr>
              <a:t>i Mansur Suriye'den Anadolu'ya girdi. Birlikte 1075 y</a:t>
            </a:r>
            <a:r>
              <a:rPr lang="en-US" altLang="en-US" sz="2445" b="1" i="0" dirty="0">
                <a:solidFill>
                  <a:schemeClr val="bg1"/>
                </a:solidFill>
                <a:effectLst/>
              </a:rPr>
              <a:t>ı</a:t>
            </a:r>
            <a:r>
              <a:rPr lang="en-US" altLang="en-US" sz="2445" b="1" i="0" dirty="0">
                <a:solidFill>
                  <a:schemeClr val="bg1"/>
                </a:solidFill>
                <a:effectLst/>
              </a:rPr>
              <a:t>l</a:t>
            </a:r>
            <a:r>
              <a:rPr lang="en-US" altLang="en-US" sz="2445" b="1" i="0" dirty="0">
                <a:solidFill>
                  <a:schemeClr val="bg1"/>
                </a:solidFill>
                <a:effectLst/>
              </a:rPr>
              <a:t>ı</a:t>
            </a:r>
            <a:r>
              <a:rPr lang="en-US" altLang="en-US" sz="2445" b="1" i="0" dirty="0">
                <a:solidFill>
                  <a:schemeClr val="bg1"/>
                </a:solidFill>
                <a:effectLst/>
              </a:rPr>
              <a:t>nda </a:t>
            </a:r>
            <a:r>
              <a:rPr lang="en-US" altLang="en-US" sz="2445" b="1" i="0" dirty="0">
                <a:solidFill>
                  <a:schemeClr val="bg1"/>
                </a:solidFill>
                <a:effectLst/>
              </a:rPr>
              <a:t>İ</a:t>
            </a:r>
            <a:r>
              <a:rPr lang="en-US" altLang="en-US" sz="2445" b="1" i="0" dirty="0">
                <a:solidFill>
                  <a:schemeClr val="bg1"/>
                </a:solidFill>
                <a:effectLst/>
              </a:rPr>
              <a:t>znik'i ald</a:t>
            </a:r>
            <a:r>
              <a:rPr lang="en-US" altLang="en-US" sz="2445" b="1" i="0" dirty="0">
                <a:solidFill>
                  <a:schemeClr val="bg1"/>
                </a:solidFill>
                <a:effectLst/>
              </a:rPr>
              <a:t>ı</a:t>
            </a:r>
            <a:r>
              <a:rPr lang="en-US" altLang="en-US" sz="2445" b="1" i="0" dirty="0">
                <a:solidFill>
                  <a:schemeClr val="bg1"/>
                </a:solidFill>
                <a:effectLst/>
              </a:rPr>
              <a:t>lar. Burada ba</a:t>
            </a:r>
            <a:r>
              <a:rPr lang="en-US" altLang="en-US" sz="2445" b="1" i="0" dirty="0">
                <a:solidFill>
                  <a:schemeClr val="bg1"/>
                </a:solidFill>
                <a:effectLst/>
              </a:rPr>
              <a:t>ğı</a:t>
            </a:r>
            <a:r>
              <a:rPr lang="en-US" altLang="en-US" sz="2445" b="1" i="0" dirty="0">
                <a:solidFill>
                  <a:schemeClr val="bg1"/>
                </a:solidFill>
                <a:effectLst/>
              </a:rPr>
              <a:t>ms</a:t>
            </a:r>
            <a:r>
              <a:rPr lang="en-US" altLang="en-US" sz="2445" b="1" i="0" dirty="0">
                <a:solidFill>
                  <a:schemeClr val="bg1"/>
                </a:solidFill>
                <a:effectLst/>
              </a:rPr>
              <a:t>ı</a:t>
            </a:r>
            <a:r>
              <a:rPr lang="en-US" altLang="en-US" sz="2445" b="1" i="0" dirty="0">
                <a:solidFill>
                  <a:schemeClr val="bg1"/>
                </a:solidFill>
                <a:effectLst/>
              </a:rPr>
              <a:t>zl</a:t>
            </a:r>
            <a:r>
              <a:rPr lang="en-US" altLang="en-US" sz="2445" b="1" i="0" dirty="0">
                <a:solidFill>
                  <a:schemeClr val="bg1"/>
                </a:solidFill>
                <a:effectLst/>
              </a:rPr>
              <a:t>ı</a:t>
            </a:r>
            <a:r>
              <a:rPr lang="en-US" altLang="en-US" sz="2445" b="1" i="0" dirty="0">
                <a:solidFill>
                  <a:schemeClr val="bg1"/>
                </a:solidFill>
                <a:effectLst/>
              </a:rPr>
              <a:t>klar</a:t>
            </a:r>
            <a:r>
              <a:rPr lang="en-US" altLang="en-US" sz="2445" b="1" i="0" dirty="0">
                <a:solidFill>
                  <a:schemeClr val="bg1"/>
                </a:solidFill>
                <a:effectLst/>
              </a:rPr>
              <a:t>ı</a:t>
            </a:r>
            <a:r>
              <a:rPr lang="en-US" altLang="en-US" sz="2445" b="1" i="0" dirty="0">
                <a:solidFill>
                  <a:schemeClr val="bg1"/>
                </a:solidFill>
                <a:effectLst/>
              </a:rPr>
              <a:t>n</a:t>
            </a:r>
            <a:r>
              <a:rPr lang="en-US" altLang="en-US" sz="2445" b="1" i="0" dirty="0">
                <a:solidFill>
                  <a:schemeClr val="bg1"/>
                </a:solidFill>
                <a:effectLst/>
              </a:rPr>
              <a:t>ı</a:t>
            </a:r>
            <a:r>
              <a:rPr lang="en-US" altLang="en-US" sz="2445" b="1" i="0" dirty="0">
                <a:solidFill>
                  <a:schemeClr val="bg1"/>
                </a:solidFill>
                <a:effectLst/>
              </a:rPr>
              <a:t> ilan ederek Anadolu Sel</a:t>
            </a:r>
            <a:r>
              <a:rPr lang="en-US" altLang="en-US" sz="2445" b="1" i="0" dirty="0">
                <a:solidFill>
                  <a:schemeClr val="bg1"/>
                </a:solidFill>
                <a:effectLst/>
              </a:rPr>
              <a:t>ç</a:t>
            </a:r>
            <a:r>
              <a:rPr lang="en-US" altLang="en-US" sz="2445" b="1" i="0" dirty="0">
                <a:solidFill>
                  <a:schemeClr val="bg1"/>
                </a:solidFill>
                <a:effectLst/>
              </a:rPr>
              <a:t>uklu Devleti'ni kurdular. </a:t>
            </a:r>
            <a:br>
              <a:rPr lang="en-US" altLang="en-US" sz="2445" b="1" i="0" dirty="0">
                <a:solidFill>
                  <a:schemeClr val="bg1"/>
                </a:solidFill>
                <a:effectLst/>
              </a:rPr>
            </a:br>
            <a:br>
              <a:rPr lang="en-US" altLang="en-US" sz="2445" b="1" i="0" dirty="0">
                <a:solidFill>
                  <a:schemeClr val="bg1"/>
                </a:solidFill>
                <a:effectLst/>
              </a:rPr>
            </a:br>
            <a:r>
              <a:rPr lang="en-US" altLang="en-US" sz="2445" b="1" i="0" dirty="0">
                <a:solidFill>
                  <a:schemeClr val="bg1"/>
                </a:solidFill>
                <a:effectLst/>
              </a:rPr>
              <a:t>Cumhuriyetten sonra 20 Nisan 1924'te Kocaeli ili kurularak </a:t>
            </a:r>
            <a:r>
              <a:rPr lang="en-US" altLang="en-US" sz="2445" b="1" i="0" dirty="0">
                <a:solidFill>
                  <a:schemeClr val="bg1"/>
                </a:solidFill>
                <a:effectLst/>
              </a:rPr>
              <a:t>İ</a:t>
            </a:r>
            <a:r>
              <a:rPr lang="en-US" altLang="en-US" sz="2445" b="1" i="0" dirty="0">
                <a:solidFill>
                  <a:schemeClr val="bg1"/>
                </a:solidFill>
                <a:effectLst/>
              </a:rPr>
              <a:t>zmit buraya ba</a:t>
            </a:r>
            <a:r>
              <a:rPr lang="en-US" altLang="en-US" sz="2445" b="1" i="0" dirty="0">
                <a:solidFill>
                  <a:schemeClr val="bg1"/>
                </a:solidFill>
                <a:effectLst/>
              </a:rPr>
              <a:t>ğ</a:t>
            </a:r>
            <a:r>
              <a:rPr lang="en-US" altLang="en-US" sz="2445" b="1" i="0" dirty="0">
                <a:solidFill>
                  <a:schemeClr val="bg1"/>
                </a:solidFill>
                <a:effectLst/>
              </a:rPr>
              <a:t>land</a:t>
            </a:r>
            <a:r>
              <a:rPr lang="en-US" altLang="en-US" sz="2445" b="1" i="0" dirty="0">
                <a:solidFill>
                  <a:schemeClr val="bg1"/>
                </a:solidFill>
                <a:effectLst/>
              </a:rPr>
              <a:t>ı</a:t>
            </a:r>
            <a:r>
              <a:rPr lang="en-US" altLang="en-US" sz="2445" b="1" i="0" dirty="0">
                <a:solidFill>
                  <a:schemeClr val="bg1"/>
                </a:solidFill>
                <a:effectLst/>
              </a:rPr>
              <a:t>. Kentte, sanayi alan</a:t>
            </a:r>
            <a:r>
              <a:rPr lang="en-US" altLang="en-US" sz="2445" b="1" i="0" dirty="0">
                <a:solidFill>
                  <a:schemeClr val="bg1"/>
                </a:solidFill>
                <a:effectLst/>
              </a:rPr>
              <a:t>ı</a:t>
            </a:r>
            <a:r>
              <a:rPr lang="en-US" altLang="en-US" sz="2445" b="1" i="0" dirty="0">
                <a:solidFill>
                  <a:schemeClr val="bg1"/>
                </a:solidFill>
                <a:effectLst/>
              </a:rPr>
              <a:t>n</a:t>
            </a:r>
            <a:r>
              <a:rPr lang="en-US" altLang="en-US" sz="2445" b="1" i="0" dirty="0">
                <a:solidFill>
                  <a:schemeClr val="bg1"/>
                </a:solidFill>
                <a:effectLst/>
              </a:rPr>
              <a:t>ı</a:t>
            </a:r>
            <a:r>
              <a:rPr lang="en-US" altLang="en-US" sz="2445" b="1" i="0" dirty="0">
                <a:solidFill>
                  <a:schemeClr val="bg1"/>
                </a:solidFill>
                <a:effectLst/>
              </a:rPr>
              <a:t>n etkinli</a:t>
            </a:r>
            <a:r>
              <a:rPr lang="en-US" altLang="en-US" sz="2445" b="1" i="0" dirty="0">
                <a:solidFill>
                  <a:schemeClr val="bg1"/>
                </a:solidFill>
                <a:effectLst/>
              </a:rPr>
              <a:t>ğ</a:t>
            </a:r>
            <a:r>
              <a:rPr lang="en-US" altLang="en-US" sz="2445" b="1" i="0" dirty="0">
                <a:solidFill>
                  <a:schemeClr val="bg1"/>
                </a:solidFill>
                <a:effectLst/>
              </a:rPr>
              <a:t>i her dönemde ülke ortalamas</a:t>
            </a:r>
            <a:r>
              <a:rPr lang="en-US" altLang="en-US" sz="2445" b="1" i="0" dirty="0">
                <a:solidFill>
                  <a:schemeClr val="bg1"/>
                </a:solidFill>
                <a:effectLst/>
              </a:rPr>
              <a:t>ı</a:t>
            </a:r>
            <a:r>
              <a:rPr lang="en-US" altLang="en-US" sz="2445" b="1" i="0" dirty="0">
                <a:solidFill>
                  <a:schemeClr val="bg1"/>
                </a:solidFill>
                <a:effectLst/>
              </a:rPr>
              <a:t>n</a:t>
            </a:r>
            <a:r>
              <a:rPr lang="en-US" altLang="en-US" sz="2445" b="1" i="0" dirty="0">
                <a:solidFill>
                  <a:schemeClr val="bg1"/>
                </a:solidFill>
                <a:effectLst/>
              </a:rPr>
              <a:t>ı</a:t>
            </a:r>
            <a:r>
              <a:rPr lang="en-US" altLang="en-US" sz="2445" b="1" i="0" dirty="0">
                <a:solidFill>
                  <a:schemeClr val="bg1"/>
                </a:solidFill>
                <a:effectLst/>
              </a:rPr>
              <a:t> a</a:t>
            </a:r>
            <a:r>
              <a:rPr lang="en-US" altLang="en-US" sz="2445" b="1" i="0" dirty="0">
                <a:solidFill>
                  <a:schemeClr val="bg1"/>
                </a:solidFill>
                <a:effectLst/>
              </a:rPr>
              <a:t>ş</a:t>
            </a:r>
            <a:r>
              <a:rPr lang="en-US" altLang="en-US" sz="2445" b="1" i="0" dirty="0">
                <a:solidFill>
                  <a:schemeClr val="bg1"/>
                </a:solidFill>
                <a:effectLst/>
              </a:rPr>
              <a:t>m</a:t>
            </a:r>
            <a:r>
              <a:rPr lang="en-US" altLang="en-US" sz="2445" b="1" i="0" dirty="0">
                <a:solidFill>
                  <a:schemeClr val="bg1"/>
                </a:solidFill>
                <a:effectLst/>
              </a:rPr>
              <a:t>ış</a:t>
            </a:r>
            <a:r>
              <a:rPr lang="en-US" altLang="en-US" sz="2445" b="1" i="0" dirty="0">
                <a:solidFill>
                  <a:schemeClr val="bg1"/>
                </a:solidFill>
                <a:effectLst/>
              </a:rPr>
              <a:t>t</a:t>
            </a:r>
            <a:r>
              <a:rPr lang="en-US" altLang="en-US" sz="2445" b="1" i="0" dirty="0">
                <a:solidFill>
                  <a:schemeClr val="bg1"/>
                </a:solidFill>
                <a:effectLst/>
              </a:rPr>
              <a:t>ı</a:t>
            </a:r>
            <a:r>
              <a:rPr lang="en-US" altLang="en-US" sz="2445" b="1" i="0" dirty="0">
                <a:solidFill>
                  <a:schemeClr val="bg1"/>
                </a:solidFill>
                <a:effectLst/>
              </a:rPr>
              <a:t>r. 1960 y</a:t>
            </a:r>
            <a:r>
              <a:rPr lang="en-US" altLang="en-US" sz="2445" b="1" i="0" dirty="0">
                <a:solidFill>
                  <a:schemeClr val="bg1"/>
                </a:solidFill>
                <a:effectLst/>
              </a:rPr>
              <a:t>ı</a:t>
            </a:r>
            <a:r>
              <a:rPr lang="en-US" altLang="en-US" sz="2445" b="1" i="0" dirty="0">
                <a:solidFill>
                  <a:schemeClr val="bg1"/>
                </a:solidFill>
                <a:effectLst/>
              </a:rPr>
              <a:t>llar</a:t>
            </a:r>
            <a:r>
              <a:rPr lang="en-US" altLang="en-US" sz="2445" b="1" i="0" dirty="0">
                <a:solidFill>
                  <a:schemeClr val="bg1"/>
                </a:solidFill>
                <a:effectLst/>
              </a:rPr>
              <a:t>ı</a:t>
            </a:r>
            <a:r>
              <a:rPr lang="en-US" altLang="en-US" sz="2445" b="1" i="0" dirty="0">
                <a:solidFill>
                  <a:schemeClr val="bg1"/>
                </a:solidFill>
                <a:effectLst/>
              </a:rPr>
              <a:t>nda sanayile</a:t>
            </a:r>
            <a:r>
              <a:rPr lang="en-US" altLang="en-US" sz="2445" b="1" i="0" dirty="0">
                <a:solidFill>
                  <a:schemeClr val="bg1"/>
                </a:solidFill>
                <a:effectLst/>
              </a:rPr>
              <a:t>ş</a:t>
            </a:r>
            <a:r>
              <a:rPr lang="en-US" altLang="en-US" sz="2445" b="1" i="0" dirty="0">
                <a:solidFill>
                  <a:schemeClr val="bg1"/>
                </a:solidFill>
                <a:effectLst/>
              </a:rPr>
              <a:t>mede doruk noktas</a:t>
            </a:r>
            <a:r>
              <a:rPr lang="en-US" altLang="en-US" sz="2445" b="1" i="0" dirty="0">
                <a:solidFill>
                  <a:schemeClr val="bg1"/>
                </a:solidFill>
                <a:effectLst/>
              </a:rPr>
              <a:t>ı</a:t>
            </a:r>
            <a:r>
              <a:rPr lang="en-US" altLang="en-US" sz="2445" b="1" i="0" dirty="0">
                <a:solidFill>
                  <a:schemeClr val="bg1"/>
                </a:solidFill>
                <a:effectLst/>
              </a:rPr>
              <a:t>na var</a:t>
            </a:r>
            <a:r>
              <a:rPr lang="en-US" altLang="en-US" sz="2445" b="1" i="0" dirty="0">
                <a:solidFill>
                  <a:schemeClr val="bg1"/>
                </a:solidFill>
                <a:effectLst/>
              </a:rPr>
              <a:t>ı</a:t>
            </a:r>
            <a:r>
              <a:rPr lang="en-US" altLang="en-US" sz="2445" b="1" i="0" dirty="0">
                <a:solidFill>
                  <a:schemeClr val="bg1"/>
                </a:solidFill>
                <a:effectLst/>
              </a:rPr>
              <a:t>lm</a:t>
            </a:r>
            <a:r>
              <a:rPr lang="en-US" altLang="en-US" sz="2445" b="1" i="0" dirty="0">
                <a:solidFill>
                  <a:schemeClr val="bg1"/>
                </a:solidFill>
                <a:effectLst/>
              </a:rPr>
              <a:t>ış</a:t>
            </a:r>
            <a:r>
              <a:rPr lang="en-US" altLang="en-US" sz="2445" b="1" i="0" dirty="0">
                <a:solidFill>
                  <a:schemeClr val="bg1"/>
                </a:solidFill>
                <a:effectLst/>
              </a:rPr>
              <a:t>t</a:t>
            </a:r>
            <a:r>
              <a:rPr lang="en-US" altLang="en-US" sz="2445" b="1" i="0" dirty="0">
                <a:solidFill>
                  <a:schemeClr val="bg1"/>
                </a:solidFill>
                <a:effectLst/>
              </a:rPr>
              <a:t>ı</a:t>
            </a:r>
            <a:r>
              <a:rPr lang="en-US" altLang="en-US" sz="2445" b="1" i="0" dirty="0">
                <a:solidFill>
                  <a:schemeClr val="bg1"/>
                </a:solidFill>
                <a:effectLst/>
              </a:rPr>
              <a:t>r. Kâ</a:t>
            </a:r>
            <a:r>
              <a:rPr lang="en-US" altLang="en-US" sz="2445" b="1" i="0" dirty="0">
                <a:solidFill>
                  <a:schemeClr val="bg1"/>
                </a:solidFill>
                <a:effectLst/>
              </a:rPr>
              <a:t>ğı</a:t>
            </a:r>
            <a:r>
              <a:rPr lang="en-US" altLang="en-US" sz="2445" b="1" i="0" dirty="0">
                <a:solidFill>
                  <a:schemeClr val="bg1"/>
                </a:solidFill>
                <a:effectLst/>
              </a:rPr>
              <a:t>t, petrokimya ve rafineri teknolojilerinin kullan</a:t>
            </a:r>
            <a:r>
              <a:rPr lang="en-US" altLang="en-US" sz="2445" b="1" i="0" dirty="0">
                <a:solidFill>
                  <a:schemeClr val="bg1"/>
                </a:solidFill>
                <a:effectLst/>
              </a:rPr>
              <a:t>ı</a:t>
            </a:r>
            <a:r>
              <a:rPr lang="en-US" altLang="en-US" sz="2445" b="1" i="0" dirty="0">
                <a:solidFill>
                  <a:schemeClr val="bg1"/>
                </a:solidFill>
                <a:effectLst/>
              </a:rPr>
              <a:t>ld</a:t>
            </a:r>
            <a:r>
              <a:rPr lang="en-US" altLang="en-US" sz="2445" b="1" i="0" dirty="0">
                <a:solidFill>
                  <a:schemeClr val="bg1"/>
                </a:solidFill>
                <a:effectLst/>
              </a:rPr>
              <a:t>ığı</a:t>
            </a:r>
            <a:r>
              <a:rPr lang="en-US" altLang="en-US" sz="2445" b="1" i="0" dirty="0">
                <a:solidFill>
                  <a:schemeClr val="bg1"/>
                </a:solidFill>
                <a:effectLst/>
              </a:rPr>
              <a:t> merkezler, kentteki nüfusun toplumsal, kültürel yap</a:t>
            </a:r>
            <a:r>
              <a:rPr lang="en-US" altLang="en-US" sz="2445" b="1" i="0" dirty="0">
                <a:solidFill>
                  <a:schemeClr val="bg1"/>
                </a:solidFill>
                <a:effectLst/>
              </a:rPr>
              <a:t>ı</a:t>
            </a:r>
            <a:r>
              <a:rPr lang="en-US" altLang="en-US" sz="2445" b="1" i="0" dirty="0">
                <a:solidFill>
                  <a:schemeClr val="bg1"/>
                </a:solidFill>
                <a:effectLst/>
              </a:rPr>
              <a:t>s</a:t>
            </a:r>
            <a:r>
              <a:rPr lang="en-US" altLang="en-US" sz="2445" b="1" i="0" dirty="0">
                <a:solidFill>
                  <a:schemeClr val="bg1"/>
                </a:solidFill>
                <a:effectLst/>
              </a:rPr>
              <a:t>ı</a:t>
            </a:r>
            <a:r>
              <a:rPr lang="en-US" altLang="en-US" sz="2445" b="1" i="0" dirty="0">
                <a:solidFill>
                  <a:schemeClr val="bg1"/>
                </a:solidFill>
                <a:effectLst/>
              </a:rPr>
              <a:t>nda de</a:t>
            </a:r>
            <a:r>
              <a:rPr lang="en-US" altLang="en-US" sz="2445" b="1" i="0" dirty="0">
                <a:solidFill>
                  <a:schemeClr val="bg1"/>
                </a:solidFill>
                <a:effectLst/>
              </a:rPr>
              <a:t>ğ</a:t>
            </a:r>
            <a:r>
              <a:rPr lang="en-US" altLang="en-US" sz="2445" b="1" i="0" dirty="0">
                <a:solidFill>
                  <a:schemeClr val="bg1"/>
                </a:solidFill>
                <a:effectLst/>
              </a:rPr>
              <a:t>i</a:t>
            </a:r>
            <a:r>
              <a:rPr lang="en-US" altLang="en-US" sz="2445" b="1" i="0" dirty="0">
                <a:solidFill>
                  <a:schemeClr val="bg1"/>
                </a:solidFill>
                <a:effectLst/>
              </a:rPr>
              <a:t>ş</a:t>
            </a:r>
            <a:r>
              <a:rPr lang="en-US" altLang="en-US" sz="2445" b="1" i="0" dirty="0">
                <a:solidFill>
                  <a:schemeClr val="bg1"/>
                </a:solidFill>
                <a:effectLst/>
              </a:rPr>
              <a:t>im yaratm</a:t>
            </a:r>
            <a:r>
              <a:rPr lang="en-US" altLang="en-US" sz="2445" b="1" i="0" dirty="0">
                <a:solidFill>
                  <a:schemeClr val="bg1"/>
                </a:solidFill>
                <a:effectLst/>
              </a:rPr>
              <a:t>ış</a:t>
            </a:r>
            <a:r>
              <a:rPr lang="en-US" altLang="en-US" sz="2445" b="1" i="0" dirty="0">
                <a:solidFill>
                  <a:schemeClr val="bg1"/>
                </a:solidFill>
                <a:effectLst/>
              </a:rPr>
              <a:t>t</a:t>
            </a:r>
            <a:r>
              <a:rPr lang="en-US" altLang="en-US" sz="2445" b="1" i="0" dirty="0">
                <a:solidFill>
                  <a:schemeClr val="bg1"/>
                </a:solidFill>
                <a:effectLst/>
              </a:rPr>
              <a:t>ı</a:t>
            </a:r>
            <a:r>
              <a:rPr lang="en-US" altLang="en-US" sz="2445" b="1" i="0" dirty="0">
                <a:solidFill>
                  <a:schemeClr val="bg1"/>
                </a:solidFill>
                <a:effectLst/>
              </a:rPr>
              <a:t>r</a:t>
            </a:r>
            <a:br>
              <a:rPr lang="en-US" altLang="en-US" sz="1600" b="0" i="0" dirty="0">
                <a:solidFill>
                  <a:schemeClr val="bg1"/>
                </a:solidFill>
                <a:effectLst/>
              </a:rPr>
            </a:br>
            <a:br>
              <a:rPr lang="tr-TR" altLang="en-US" sz="1600" b="0" i="0" dirty="0">
                <a:solidFill>
                  <a:schemeClr val="bg1"/>
                </a:solidFill>
                <a:effectLst/>
              </a:rPr>
            </a:br>
            <a:br>
              <a:rPr lang="en-US" sz="1200" b="0" i="0" dirty="0">
                <a:solidFill>
                  <a:schemeClr val="bg1"/>
                </a:solidFill>
                <a:effectLst/>
              </a:rPr>
            </a:br>
            <a:endParaRPr lang="en-US" sz="1200" b="1" dirty="0">
              <a:solidFill>
                <a:schemeClr val="bg1"/>
              </a:solidFill>
            </a:endParaRPr>
          </a:p>
        </p:txBody>
      </p:sp>
      <p:pic>
        <p:nvPicPr>
          <p:cNvPr id="4" name="Picture 3"/>
          <p:cNvPicPr/>
          <p:nvPr/>
        </p:nvPicPr>
        <p:blipFill>
          <a:blip r:embed="rId1"/>
          <a:stretch>
            <a:fillRect/>
          </a:stretch>
        </p:blipFill>
        <p:spPr>
          <a:xfrm>
            <a:off x="8460740" y="0"/>
            <a:ext cx="3731260" cy="2167890"/>
          </a:xfrm>
          <a:prstGeom prst="rect">
            <a:avLst/>
          </a:prstGeom>
        </p:spPr>
      </p:pic>
      <p:pic>
        <p:nvPicPr>
          <p:cNvPr id="5" name="Picture 4"/>
          <p:cNvPicPr/>
          <p:nvPr/>
        </p:nvPicPr>
        <p:blipFill>
          <a:blip r:embed="rId2"/>
          <a:stretch>
            <a:fillRect/>
          </a:stretch>
        </p:blipFill>
        <p:spPr>
          <a:xfrm>
            <a:off x="8460105" y="2168525"/>
            <a:ext cx="3730625" cy="2325370"/>
          </a:xfrm>
          <a:prstGeom prst="rect">
            <a:avLst/>
          </a:prstGeom>
        </p:spPr>
      </p:pic>
      <p:pic>
        <p:nvPicPr>
          <p:cNvPr id="6" name="Picture 5"/>
          <p:cNvPicPr/>
          <p:nvPr/>
        </p:nvPicPr>
        <p:blipFill>
          <a:blip r:embed="rId3"/>
          <a:stretch>
            <a:fillRect/>
          </a:stretch>
        </p:blipFill>
        <p:spPr>
          <a:xfrm>
            <a:off x="8460105" y="4493895"/>
            <a:ext cx="3731895" cy="23641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Rectangle 1058"/>
          <p:cNvSpPr>
            <a:spLocks noGrp="1" noRot="1" noChangeAspect="1" noMove="1" noResize="1" noEditPoints="1" noAdjustHandles="1" noChangeArrowheads="1" noChangeShapeType="1" noTextEdit="1"/>
          </p:cNvSpPr>
          <p:nvPr/>
        </p:nvSpPr>
        <p:spPr>
          <a:xfrm>
            <a:off x="0" y="0"/>
            <a:ext cx="12192000" cy="6857999"/>
          </a:xfrm>
          <a:prstGeom prst="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FF0000"/>
              </a:highlight>
            </a:endParaRPr>
          </a:p>
        </p:txBody>
      </p:sp>
      <p:sp>
        <p:nvSpPr>
          <p:cNvPr id="5" name="Text Box 4"/>
          <p:cNvSpPr txBox="1"/>
          <p:nvPr/>
        </p:nvSpPr>
        <p:spPr>
          <a:xfrm>
            <a:off x="-635" y="-635"/>
            <a:ext cx="12192635" cy="6859270"/>
          </a:xfrm>
          <a:prstGeom prst="rect">
            <a:avLst/>
          </a:prstGeom>
        </p:spPr>
        <p:txBody>
          <a:bodyPr>
            <a:noAutofit/>
          </a:bodyPr>
          <a:p>
            <a:pPr marL="0" indent="0" algn="l"/>
            <a:endParaRPr sz="2000" b="1" i="0">
              <a:solidFill>
                <a:srgbClr val="212529"/>
              </a:solidFill>
              <a:latin typeface="Roboto"/>
              <a:ea typeface="Roboto"/>
            </a:endParaRPr>
          </a:p>
          <a:p>
            <a:pPr marL="0" indent="0" algn="l"/>
            <a:endParaRPr sz="2000" b="1" i="0">
              <a:solidFill>
                <a:srgbClr val="212529"/>
              </a:solidFill>
              <a:latin typeface="Roboto"/>
              <a:ea typeface="Roboto"/>
            </a:endParaRPr>
          </a:p>
          <a:p>
            <a:pPr marL="0" indent="0" algn="l"/>
            <a:endParaRPr sz="2000" b="0" i="0">
              <a:solidFill>
                <a:srgbClr val="212529"/>
              </a:solidFill>
              <a:latin typeface="Roboto"/>
              <a:ea typeface="Roboto"/>
            </a:endParaRPr>
          </a:p>
        </p:txBody>
      </p:sp>
      <p:sp>
        <p:nvSpPr>
          <p:cNvPr id="7" name="Text Box 6"/>
          <p:cNvSpPr txBox="1"/>
          <p:nvPr/>
        </p:nvSpPr>
        <p:spPr>
          <a:xfrm>
            <a:off x="-635" y="-1905"/>
            <a:ext cx="12191365" cy="6859905"/>
          </a:xfrm>
          <a:prstGeom prst="rect">
            <a:avLst/>
          </a:prstGeom>
          <a:solidFill>
            <a:schemeClr val="tx1"/>
          </a:solidFill>
        </p:spPr>
        <p:txBody>
          <a:bodyPr>
            <a:noAutofit/>
          </a:bodyPr>
          <a:p>
            <a:pPr marL="3657600" lvl="8" indent="457200">
              <a:spcAft>
                <a:spcPts val="1000"/>
              </a:spcAft>
            </a:pPr>
            <a:r>
              <a:rPr sz="2400" b="1" i="0">
                <a:solidFill>
                  <a:schemeClr val="tx1"/>
                </a:solidFill>
                <a:latin typeface="Tahoma" panose="020B0604030504040204" charset="0"/>
                <a:ea typeface="sans-serif"/>
                <a:cs typeface="Tahoma" panose="020B0604030504040204" charset="0"/>
              </a:rPr>
              <a:t>Uluslararası ölçekte, literatürel değeri olan ve ilçemizin Doğancılı Mahallesi sahilinde bulunan Boru Kayalar, 7000 ila 800.000 senede sahil kumulların oluşturduğu jeolojik bir mirasımız. Benzeri dünyada Çin ve Bahamalarda görülen Boru Kayalar doğa tutkunlarını bekliyor.</a:t>
            </a:r>
            <a:endParaRPr lang="tr-TR" sz="2400" b="1" i="0">
              <a:solidFill>
                <a:schemeClr val="tx1"/>
              </a:solidFill>
              <a:latin typeface="Tahoma" panose="020B0604030504040204" charset="0"/>
              <a:ea typeface="sans-serif"/>
              <a:cs typeface="Tahoma" panose="020B0604030504040204" charset="0"/>
            </a:endParaRPr>
          </a:p>
        </p:txBody>
      </p:sp>
      <p:sp>
        <p:nvSpPr>
          <p:cNvPr id="9" name="Text Box 8"/>
          <p:cNvSpPr txBox="1"/>
          <p:nvPr/>
        </p:nvSpPr>
        <p:spPr>
          <a:xfrm>
            <a:off x="8283575" y="3535045"/>
            <a:ext cx="3689985" cy="2760980"/>
          </a:xfrm>
          <a:prstGeom prst="rect">
            <a:avLst/>
          </a:prstGeom>
        </p:spPr>
        <p:txBody>
          <a:bodyPr>
            <a:noAutofit/>
          </a:bodyPr>
          <a:p>
            <a:pPr marL="0" indent="0" algn="ctr"/>
            <a:endParaRPr lang="tr-TR" sz="1600" b="0" i="0">
              <a:solidFill>
                <a:srgbClr val="212529"/>
              </a:solidFill>
              <a:latin typeface="Roboto"/>
              <a:ea typeface="Roboto"/>
            </a:endParaRPr>
          </a:p>
        </p:txBody>
      </p:sp>
      <p:sp>
        <p:nvSpPr>
          <p:cNvPr id="10" name="Text Box 9"/>
          <p:cNvSpPr txBox="1"/>
          <p:nvPr/>
        </p:nvSpPr>
        <p:spPr>
          <a:xfrm>
            <a:off x="6256020" y="3533775"/>
            <a:ext cx="5717540" cy="2676525"/>
          </a:xfrm>
          <a:prstGeom prst="rect">
            <a:avLst/>
          </a:prstGeom>
        </p:spPr>
        <p:txBody>
          <a:bodyPr wrap="square">
            <a:noAutofit/>
          </a:bodyPr>
          <a:p>
            <a:pPr marL="0" indent="0" algn="ctr"/>
            <a:endParaRPr lang="tr-TR" altLang="en-US" sz="1600" b="1" i="0">
              <a:solidFill>
                <a:srgbClr val="212529"/>
              </a:solidFill>
              <a:latin typeface="Roboto"/>
              <a:ea typeface="Roboto"/>
            </a:endParaRPr>
          </a:p>
          <a:p>
            <a:pPr marL="0" indent="0" algn="ctr"/>
            <a:r>
              <a:rPr lang="tr-TR" altLang="en-US" sz="1600" b="1" i="0">
                <a:solidFill>
                  <a:srgbClr val="212529"/>
                </a:solidFill>
                <a:latin typeface="Roboto"/>
                <a:ea typeface="Roboto"/>
              </a:rPr>
              <a:t>SEKA KAĞIT MÜZESİ</a:t>
            </a:r>
            <a:endParaRPr lang="tr-TR" altLang="en-US" sz="1600" b="1" i="0">
              <a:solidFill>
                <a:srgbClr val="212529"/>
              </a:solidFill>
              <a:latin typeface="Roboto"/>
              <a:ea typeface="Roboto"/>
            </a:endParaRPr>
          </a:p>
          <a:p>
            <a:pPr marL="0" indent="0" algn="ctr"/>
            <a:endParaRPr lang="en-US" altLang="en-US" sz="1600" b="0" i="0">
              <a:solidFill>
                <a:srgbClr val="212529"/>
              </a:solidFill>
              <a:latin typeface="Roboto"/>
              <a:ea typeface="Roboto"/>
            </a:endParaRPr>
          </a:p>
          <a:p>
            <a:pPr marL="0" indent="0" algn="ctr"/>
            <a:r>
              <a:rPr lang="en-US" altLang="en-US" sz="1600" b="0" i="0">
                <a:solidFill>
                  <a:srgbClr val="212529"/>
                </a:solidFill>
                <a:latin typeface="Roboto"/>
                <a:ea typeface="Roboto"/>
              </a:rPr>
              <a:t>SEKA Kâ</a:t>
            </a:r>
            <a:r>
              <a:rPr lang="en-US" altLang="en-US" sz="1600" b="0" i="0">
                <a:solidFill>
                  <a:srgbClr val="212529"/>
                </a:solidFill>
                <a:latin typeface="Roboto"/>
                <a:ea typeface="Roboto"/>
              </a:rPr>
              <a:t>ğı</a:t>
            </a:r>
            <a:r>
              <a:rPr lang="en-US" altLang="en-US" sz="1600" b="0" i="0">
                <a:solidFill>
                  <a:srgbClr val="212529"/>
                </a:solidFill>
                <a:latin typeface="Roboto"/>
                <a:ea typeface="Roboto"/>
              </a:rPr>
              <a:t>t Müzesi, ziyaret</a:t>
            </a:r>
            <a:r>
              <a:rPr lang="en-US" altLang="en-US" sz="1600" b="0" i="0">
                <a:solidFill>
                  <a:srgbClr val="212529"/>
                </a:solidFill>
                <a:latin typeface="Roboto"/>
                <a:ea typeface="Roboto"/>
              </a:rPr>
              <a:t>ç</a:t>
            </a:r>
            <a:r>
              <a:rPr lang="en-US" altLang="en-US" sz="1600" b="0" i="0">
                <a:solidFill>
                  <a:srgbClr val="212529"/>
                </a:solidFill>
                <a:latin typeface="Roboto"/>
                <a:ea typeface="Roboto"/>
              </a:rPr>
              <a:t>iyi oda</a:t>
            </a:r>
            <a:r>
              <a:rPr lang="en-US" altLang="en-US" sz="1600" b="0" i="0">
                <a:solidFill>
                  <a:srgbClr val="212529"/>
                </a:solidFill>
                <a:latin typeface="Roboto"/>
                <a:ea typeface="Roboto"/>
              </a:rPr>
              <a:t>ğı</a:t>
            </a:r>
            <a:r>
              <a:rPr lang="en-US" altLang="en-US" sz="1600" b="0" i="0">
                <a:solidFill>
                  <a:srgbClr val="212529"/>
                </a:solidFill>
                <a:latin typeface="Roboto"/>
                <a:ea typeface="Roboto"/>
              </a:rPr>
              <a:t>na alan, Türkiye’nin en büyük endüstriyel miras</a:t>
            </a:r>
            <a:r>
              <a:rPr lang="en-US" altLang="en-US" sz="1600" b="0" i="0">
                <a:solidFill>
                  <a:srgbClr val="212529"/>
                </a:solidFill>
                <a:latin typeface="Roboto"/>
                <a:ea typeface="Roboto"/>
              </a:rPr>
              <a:t>ı</a:t>
            </a:r>
            <a:r>
              <a:rPr lang="en-US" altLang="en-US" sz="1600" b="0" i="0">
                <a:solidFill>
                  <a:srgbClr val="212529"/>
                </a:solidFill>
                <a:latin typeface="Roboto"/>
                <a:ea typeface="Roboto"/>
              </a:rPr>
              <a:t>n</a:t>
            </a:r>
            <a:r>
              <a:rPr lang="en-US" altLang="en-US" sz="1600" b="0" i="0">
                <a:solidFill>
                  <a:srgbClr val="212529"/>
                </a:solidFill>
                <a:latin typeface="Roboto"/>
                <a:ea typeface="Roboto"/>
              </a:rPr>
              <a:t>ı</a:t>
            </a:r>
            <a:r>
              <a:rPr lang="en-US" altLang="en-US" sz="1600" b="0" i="0">
                <a:solidFill>
                  <a:srgbClr val="212529"/>
                </a:solidFill>
                <a:latin typeface="Roboto"/>
                <a:ea typeface="Roboto"/>
              </a:rPr>
              <a:t>n müzeye dönü</a:t>
            </a:r>
            <a:r>
              <a:rPr lang="en-US" altLang="en-US" sz="1600" b="0" i="0">
                <a:solidFill>
                  <a:srgbClr val="212529"/>
                </a:solidFill>
                <a:latin typeface="Roboto"/>
                <a:ea typeface="Roboto"/>
              </a:rPr>
              <a:t>ş</a:t>
            </a:r>
            <a:r>
              <a:rPr lang="en-US" altLang="en-US" sz="1600" b="0" i="0">
                <a:solidFill>
                  <a:srgbClr val="212529"/>
                </a:solidFill>
                <a:latin typeface="Roboto"/>
                <a:ea typeface="Roboto"/>
              </a:rPr>
              <a:t>üm projesidir. Müze, farkl</a:t>
            </a:r>
            <a:r>
              <a:rPr lang="en-US" altLang="en-US" sz="1600" b="0" i="0">
                <a:solidFill>
                  <a:srgbClr val="212529"/>
                </a:solidFill>
                <a:latin typeface="Roboto"/>
                <a:ea typeface="Roboto"/>
              </a:rPr>
              <a:t>ı</a:t>
            </a:r>
            <a:r>
              <a:rPr lang="en-US" altLang="en-US" sz="1600" b="0" i="0">
                <a:solidFill>
                  <a:srgbClr val="212529"/>
                </a:solidFill>
                <a:latin typeface="Roboto"/>
                <a:ea typeface="Roboto"/>
              </a:rPr>
              <a:t> ya</a:t>
            </a:r>
            <a:r>
              <a:rPr lang="en-US" altLang="en-US" sz="1600" b="0" i="0">
                <a:solidFill>
                  <a:srgbClr val="212529"/>
                </a:solidFill>
                <a:latin typeface="Roboto"/>
                <a:ea typeface="Roboto"/>
              </a:rPr>
              <a:t>ş</a:t>
            </a:r>
            <a:r>
              <a:rPr lang="en-US" altLang="en-US" sz="1600" b="0" i="0">
                <a:solidFill>
                  <a:srgbClr val="212529"/>
                </a:solidFill>
                <a:latin typeface="Roboto"/>
                <a:ea typeface="Roboto"/>
              </a:rPr>
              <a:t> gruplar</a:t>
            </a:r>
            <a:r>
              <a:rPr lang="en-US" altLang="en-US" sz="1600" b="0" i="0">
                <a:solidFill>
                  <a:srgbClr val="212529"/>
                </a:solidFill>
                <a:latin typeface="Roboto"/>
                <a:ea typeface="Roboto"/>
              </a:rPr>
              <a:t>ı</a:t>
            </a:r>
            <a:r>
              <a:rPr lang="en-US" altLang="en-US" sz="1600" b="0" i="0">
                <a:solidFill>
                  <a:srgbClr val="212529"/>
                </a:solidFill>
                <a:latin typeface="Roboto"/>
                <a:ea typeface="Roboto"/>
              </a:rPr>
              <a:t>ndan olu</a:t>
            </a:r>
            <a:r>
              <a:rPr lang="en-US" altLang="en-US" sz="1600" b="0" i="0">
                <a:solidFill>
                  <a:srgbClr val="212529"/>
                </a:solidFill>
                <a:latin typeface="Roboto"/>
                <a:ea typeface="Roboto"/>
              </a:rPr>
              <a:t>ş</a:t>
            </a:r>
            <a:r>
              <a:rPr lang="en-US" altLang="en-US" sz="1600" b="0" i="0">
                <a:solidFill>
                  <a:srgbClr val="212529"/>
                </a:solidFill>
                <a:latin typeface="Roboto"/>
                <a:ea typeface="Roboto"/>
              </a:rPr>
              <a:t>an ziyaret</a:t>
            </a:r>
            <a:r>
              <a:rPr lang="en-US" altLang="en-US" sz="1600" b="0" i="0">
                <a:solidFill>
                  <a:srgbClr val="212529"/>
                </a:solidFill>
                <a:latin typeface="Roboto"/>
                <a:ea typeface="Roboto"/>
              </a:rPr>
              <a:t>ç</a:t>
            </a:r>
            <a:r>
              <a:rPr lang="en-US" altLang="en-US" sz="1600" b="0" i="0">
                <a:solidFill>
                  <a:srgbClr val="212529"/>
                </a:solidFill>
                <a:latin typeface="Roboto"/>
                <a:ea typeface="Roboto"/>
              </a:rPr>
              <a:t>ileri i</a:t>
            </a:r>
            <a:r>
              <a:rPr lang="en-US" altLang="en-US" sz="1600" b="0" i="0">
                <a:solidFill>
                  <a:srgbClr val="212529"/>
                </a:solidFill>
                <a:latin typeface="Roboto"/>
                <a:ea typeface="Roboto"/>
              </a:rPr>
              <a:t>ç</a:t>
            </a:r>
            <a:r>
              <a:rPr lang="en-US" altLang="en-US" sz="1600" b="0" i="0">
                <a:solidFill>
                  <a:srgbClr val="212529"/>
                </a:solidFill>
                <a:latin typeface="Roboto"/>
                <a:ea typeface="Roboto"/>
              </a:rPr>
              <a:t>in </a:t>
            </a:r>
            <a:r>
              <a:rPr lang="en-US" altLang="en-US" sz="1600" b="0" i="0">
                <a:solidFill>
                  <a:srgbClr val="212529"/>
                </a:solidFill>
                <a:latin typeface="Roboto"/>
                <a:ea typeface="Roboto"/>
              </a:rPr>
              <a:t>ç</a:t>
            </a:r>
            <a:r>
              <a:rPr lang="en-US" altLang="en-US" sz="1600" b="0" i="0">
                <a:solidFill>
                  <a:srgbClr val="212529"/>
                </a:solidFill>
                <a:latin typeface="Roboto"/>
                <a:ea typeface="Roboto"/>
              </a:rPr>
              <a:t>a</a:t>
            </a:r>
            <a:r>
              <a:rPr lang="en-US" altLang="en-US" sz="1600" b="0" i="0">
                <a:solidFill>
                  <a:srgbClr val="212529"/>
                </a:solidFill>
                <a:latin typeface="Roboto"/>
                <a:ea typeface="Roboto"/>
              </a:rPr>
              <a:t>ğ</a:t>
            </a:r>
            <a:r>
              <a:rPr lang="en-US" altLang="en-US" sz="1600" b="0" i="0">
                <a:solidFill>
                  <a:srgbClr val="212529"/>
                </a:solidFill>
                <a:latin typeface="Roboto"/>
                <a:ea typeface="Roboto"/>
              </a:rPr>
              <a:t>da</a:t>
            </a:r>
            <a:r>
              <a:rPr lang="en-US" altLang="en-US" sz="1600" b="0" i="0">
                <a:solidFill>
                  <a:srgbClr val="212529"/>
                </a:solidFill>
                <a:latin typeface="Roboto"/>
                <a:ea typeface="Roboto"/>
              </a:rPr>
              <a:t>ş</a:t>
            </a:r>
            <a:r>
              <a:rPr lang="en-US" altLang="en-US" sz="1600" b="0" i="0">
                <a:solidFill>
                  <a:srgbClr val="212529"/>
                </a:solidFill>
                <a:latin typeface="Roboto"/>
                <a:ea typeface="Roboto"/>
              </a:rPr>
              <a:t> bir sergileme yakla</a:t>
            </a:r>
            <a:r>
              <a:rPr lang="en-US" altLang="en-US" sz="1600" b="0" i="0">
                <a:solidFill>
                  <a:srgbClr val="212529"/>
                </a:solidFill>
                <a:latin typeface="Roboto"/>
                <a:ea typeface="Roboto"/>
              </a:rPr>
              <a:t>şı</a:t>
            </a:r>
            <a:r>
              <a:rPr lang="en-US" altLang="en-US" sz="1600" b="0" i="0">
                <a:solidFill>
                  <a:srgbClr val="212529"/>
                </a:solidFill>
                <a:latin typeface="Roboto"/>
                <a:ea typeface="Roboto"/>
              </a:rPr>
              <a:t>m</a:t>
            </a:r>
            <a:r>
              <a:rPr lang="en-US" altLang="en-US" sz="1600" b="0" i="0">
                <a:solidFill>
                  <a:srgbClr val="212529"/>
                </a:solidFill>
                <a:latin typeface="Roboto"/>
                <a:ea typeface="Roboto"/>
              </a:rPr>
              <a:t>ı</a:t>
            </a:r>
            <a:r>
              <a:rPr lang="en-US" altLang="en-US" sz="1600" b="0" i="0">
                <a:solidFill>
                  <a:srgbClr val="212529"/>
                </a:solidFill>
                <a:latin typeface="Roboto"/>
                <a:ea typeface="Roboto"/>
              </a:rPr>
              <a:t>yla unutulmaz bir deneyim sunuyor.</a:t>
            </a:r>
            <a:endParaRPr lang="en-US" altLang="en-US" sz="1600" b="0" i="0">
              <a:solidFill>
                <a:srgbClr val="212529"/>
              </a:solidFill>
              <a:latin typeface="Roboto"/>
              <a:ea typeface="Roboto"/>
            </a:endParaRPr>
          </a:p>
          <a:p>
            <a:pPr marL="0" indent="0" algn="ctr"/>
            <a:endParaRPr lang="en-US" altLang="en-US" sz="1600" b="0" i="0">
              <a:solidFill>
                <a:srgbClr val="212529"/>
              </a:solidFill>
              <a:latin typeface="Roboto"/>
              <a:ea typeface="Roboto"/>
            </a:endParaRPr>
          </a:p>
          <a:p>
            <a:pPr marL="0" indent="0" algn="ctr"/>
            <a:endParaRPr lang="tr-TR" altLang="en-US" sz="1600" b="0" i="0">
              <a:solidFill>
                <a:srgbClr val="212529"/>
              </a:solidFill>
              <a:latin typeface="Roboto"/>
              <a:ea typeface="Roboto"/>
            </a:endParaRPr>
          </a:p>
        </p:txBody>
      </p:sp>
      <p:sp>
        <p:nvSpPr>
          <p:cNvPr id="11" name="Text Box 10"/>
          <p:cNvSpPr txBox="1"/>
          <p:nvPr/>
        </p:nvSpPr>
        <p:spPr>
          <a:xfrm>
            <a:off x="189230" y="3534410"/>
            <a:ext cx="5661660" cy="2542540"/>
          </a:xfrm>
          <a:prstGeom prst="rect">
            <a:avLst/>
          </a:prstGeom>
        </p:spPr>
        <p:txBody>
          <a:bodyPr wrap="square">
            <a:noAutofit/>
          </a:bodyPr>
          <a:p>
            <a:pPr marL="0" indent="0" algn="ctr"/>
            <a:endParaRPr lang="tr-TR" altLang="en-US" sz="1600" b="1" i="0">
              <a:solidFill>
                <a:srgbClr val="212529"/>
              </a:solidFill>
              <a:latin typeface="Roboto"/>
              <a:ea typeface="Roboto"/>
            </a:endParaRPr>
          </a:p>
          <a:p>
            <a:pPr marL="0" indent="0" algn="ctr"/>
            <a:r>
              <a:rPr lang="tr-TR" altLang="en-US" sz="1600" b="1" i="0">
                <a:solidFill>
                  <a:srgbClr val="212529"/>
                </a:solidFill>
                <a:latin typeface="Roboto"/>
                <a:ea typeface="Roboto"/>
              </a:rPr>
              <a:t>SELİM SIRRI PAŞA KONAĞI</a:t>
            </a:r>
            <a:endParaRPr lang="tr-TR" altLang="en-US" sz="1600" b="1" i="0">
              <a:solidFill>
                <a:srgbClr val="212529"/>
              </a:solidFill>
              <a:latin typeface="Roboto"/>
              <a:ea typeface="Roboto"/>
            </a:endParaRPr>
          </a:p>
          <a:p>
            <a:pPr marL="0" indent="0" algn="ctr"/>
            <a:endParaRPr lang="en-US" altLang="en-US" sz="1600" b="1" i="0">
              <a:solidFill>
                <a:srgbClr val="212529"/>
              </a:solidFill>
              <a:latin typeface="Roboto"/>
              <a:ea typeface="Roboto"/>
            </a:endParaRPr>
          </a:p>
          <a:p>
            <a:pPr marL="0" indent="0" algn="ctr"/>
            <a:r>
              <a:rPr lang="en-US" altLang="en-US" sz="1600" b="0" i="0">
                <a:solidFill>
                  <a:srgbClr val="212529"/>
                </a:solidFill>
                <a:latin typeface="Roboto"/>
                <a:ea typeface="Roboto"/>
              </a:rPr>
              <a:t>Osmanl</a:t>
            </a:r>
            <a:r>
              <a:rPr lang="en-US" altLang="en-US" sz="1600" b="0" i="0">
                <a:solidFill>
                  <a:srgbClr val="212529"/>
                </a:solidFill>
                <a:latin typeface="Roboto"/>
                <a:ea typeface="Roboto"/>
              </a:rPr>
              <a:t>ı</a:t>
            </a:r>
            <a:r>
              <a:rPr lang="en-US" altLang="en-US" sz="1600" b="0" i="0">
                <a:solidFill>
                  <a:srgbClr val="212529"/>
                </a:solidFill>
                <a:latin typeface="Roboto"/>
                <a:ea typeface="Roboto"/>
              </a:rPr>
              <a:t> Devleti’nin ilk Genel Yol </a:t>
            </a:r>
            <a:r>
              <a:rPr lang="en-US" altLang="en-US" sz="1600" b="0" i="0">
                <a:solidFill>
                  <a:srgbClr val="212529"/>
                </a:solidFill>
                <a:latin typeface="Roboto"/>
                <a:ea typeface="Roboto"/>
              </a:rPr>
              <a:t>İş</a:t>
            </a:r>
            <a:r>
              <a:rPr lang="en-US" altLang="en-US" sz="1600" b="0" i="0">
                <a:solidFill>
                  <a:srgbClr val="212529"/>
                </a:solidFill>
                <a:latin typeface="Roboto"/>
                <a:ea typeface="Roboto"/>
              </a:rPr>
              <a:t>leri Gezici Müfetti</a:t>
            </a:r>
            <a:r>
              <a:rPr lang="en-US" altLang="en-US" sz="1600" b="0" i="0">
                <a:solidFill>
                  <a:srgbClr val="212529"/>
                </a:solidFill>
                <a:latin typeface="Roboto"/>
                <a:ea typeface="Roboto"/>
              </a:rPr>
              <a:t>ş</a:t>
            </a:r>
            <a:r>
              <a:rPr lang="en-US" altLang="en-US" sz="1600" b="0" i="0">
                <a:solidFill>
                  <a:srgbClr val="212529"/>
                </a:solidFill>
                <a:latin typeface="Roboto"/>
                <a:ea typeface="Roboto"/>
              </a:rPr>
              <a:t>i olan Selim S</a:t>
            </a:r>
            <a:r>
              <a:rPr lang="en-US" altLang="en-US" sz="1600" b="0" i="0">
                <a:solidFill>
                  <a:srgbClr val="212529"/>
                </a:solidFill>
                <a:latin typeface="Roboto"/>
                <a:ea typeface="Roboto"/>
              </a:rPr>
              <a:t>ı</a:t>
            </a:r>
            <a:r>
              <a:rPr lang="en-US" altLang="en-US" sz="1600" b="0" i="0">
                <a:solidFill>
                  <a:srgbClr val="212529"/>
                </a:solidFill>
                <a:latin typeface="Roboto"/>
                <a:ea typeface="Roboto"/>
              </a:rPr>
              <a:t>rr</a:t>
            </a:r>
            <a:r>
              <a:rPr lang="en-US" altLang="en-US" sz="1600" b="0" i="0">
                <a:solidFill>
                  <a:srgbClr val="212529"/>
                </a:solidFill>
                <a:latin typeface="Roboto"/>
                <a:ea typeface="Roboto"/>
              </a:rPr>
              <a:t>ı</a:t>
            </a:r>
            <a:r>
              <a:rPr lang="en-US" altLang="en-US" sz="1600" b="0" i="0">
                <a:solidFill>
                  <a:srgbClr val="212529"/>
                </a:solidFill>
                <a:latin typeface="Roboto"/>
                <a:ea typeface="Roboto"/>
              </a:rPr>
              <a:t> </a:t>
            </a:r>
            <a:r>
              <a:rPr lang="tr-TR" altLang="en-US" sz="1600" b="0" i="0">
                <a:solidFill>
                  <a:srgbClr val="212529"/>
                </a:solidFill>
                <a:latin typeface="Roboto"/>
                <a:ea typeface="Roboto"/>
              </a:rPr>
              <a:t>Konağı ç</a:t>
            </a:r>
            <a:r>
              <a:rPr lang="en-US" altLang="en-US" sz="1600" b="0" i="0">
                <a:solidFill>
                  <a:srgbClr val="212529"/>
                </a:solidFill>
                <a:latin typeface="Roboto"/>
                <a:ea typeface="Roboto"/>
              </a:rPr>
              <a:t>ı</a:t>
            </a:r>
            <a:r>
              <a:rPr lang="en-US" altLang="en-US" sz="1600" b="0" i="0">
                <a:solidFill>
                  <a:srgbClr val="212529"/>
                </a:solidFill>
                <a:latin typeface="Roboto"/>
                <a:ea typeface="Roboto"/>
              </a:rPr>
              <a:t>kan bir yang</a:t>
            </a:r>
            <a:r>
              <a:rPr lang="en-US" altLang="en-US" sz="1600" b="0" i="0">
                <a:solidFill>
                  <a:srgbClr val="212529"/>
                </a:solidFill>
                <a:latin typeface="Roboto"/>
                <a:ea typeface="Roboto"/>
              </a:rPr>
              <a:t>ı</a:t>
            </a:r>
            <a:r>
              <a:rPr lang="en-US" altLang="en-US" sz="1600" b="0" i="0">
                <a:solidFill>
                  <a:srgbClr val="212529"/>
                </a:solidFill>
                <a:latin typeface="Roboto"/>
                <a:ea typeface="Roboto"/>
              </a:rPr>
              <a:t>nla Kocaeli Büyük</a:t>
            </a:r>
            <a:r>
              <a:rPr lang="en-US" altLang="en-US" sz="1600" b="0" i="0">
                <a:solidFill>
                  <a:srgbClr val="212529"/>
                </a:solidFill>
                <a:latin typeface="Roboto"/>
                <a:ea typeface="Roboto"/>
              </a:rPr>
              <a:t>ş</a:t>
            </a:r>
            <a:r>
              <a:rPr lang="en-US" altLang="en-US" sz="1600" b="0" i="0">
                <a:solidFill>
                  <a:srgbClr val="212529"/>
                </a:solidFill>
                <a:latin typeface="Roboto"/>
                <a:ea typeface="Roboto"/>
              </a:rPr>
              <a:t>ehir Belediyesi taraf</a:t>
            </a:r>
            <a:r>
              <a:rPr lang="en-US" altLang="en-US" sz="1600" b="0" i="0">
                <a:solidFill>
                  <a:srgbClr val="212529"/>
                </a:solidFill>
                <a:latin typeface="Roboto"/>
                <a:ea typeface="Roboto"/>
              </a:rPr>
              <a:t>ı</a:t>
            </a:r>
            <a:r>
              <a:rPr lang="en-US" altLang="en-US" sz="1600" b="0" i="0">
                <a:solidFill>
                  <a:srgbClr val="212529"/>
                </a:solidFill>
                <a:latin typeface="Roboto"/>
                <a:ea typeface="Roboto"/>
              </a:rPr>
              <a:t>ndan restore edilmek üzere kamula</a:t>
            </a:r>
            <a:r>
              <a:rPr lang="en-US" altLang="en-US" sz="1600" b="0" i="0">
                <a:solidFill>
                  <a:srgbClr val="212529"/>
                </a:solidFill>
                <a:latin typeface="Roboto"/>
                <a:ea typeface="Roboto"/>
              </a:rPr>
              <a:t>ş</a:t>
            </a:r>
            <a:r>
              <a:rPr lang="en-US" altLang="en-US" sz="1600" b="0" i="0">
                <a:solidFill>
                  <a:srgbClr val="212529"/>
                </a:solidFill>
                <a:latin typeface="Roboto"/>
                <a:ea typeface="Roboto"/>
              </a:rPr>
              <a:t>t</a:t>
            </a:r>
            <a:r>
              <a:rPr lang="en-US" altLang="en-US" sz="1600" b="0" i="0">
                <a:solidFill>
                  <a:srgbClr val="212529"/>
                </a:solidFill>
                <a:latin typeface="Roboto"/>
                <a:ea typeface="Roboto"/>
              </a:rPr>
              <a:t>ı</a:t>
            </a:r>
            <a:r>
              <a:rPr lang="en-US" altLang="en-US" sz="1600" b="0" i="0">
                <a:solidFill>
                  <a:srgbClr val="212529"/>
                </a:solidFill>
                <a:latin typeface="Roboto"/>
                <a:ea typeface="Roboto"/>
              </a:rPr>
              <a:t>r</a:t>
            </a:r>
            <a:r>
              <a:rPr lang="en-US" altLang="en-US" sz="1600" b="0" i="0">
                <a:solidFill>
                  <a:srgbClr val="212529"/>
                </a:solidFill>
                <a:latin typeface="Roboto"/>
                <a:ea typeface="Roboto"/>
              </a:rPr>
              <a:t>ı</a:t>
            </a:r>
            <a:r>
              <a:rPr lang="en-US" altLang="en-US" sz="1600" b="0" i="0">
                <a:solidFill>
                  <a:srgbClr val="212529"/>
                </a:solidFill>
                <a:latin typeface="Roboto"/>
                <a:ea typeface="Roboto"/>
              </a:rPr>
              <a:t>lm</a:t>
            </a:r>
            <a:r>
              <a:rPr lang="en-US" altLang="en-US" sz="1600" b="0" i="0">
                <a:solidFill>
                  <a:srgbClr val="212529"/>
                </a:solidFill>
                <a:latin typeface="Roboto"/>
                <a:ea typeface="Roboto"/>
              </a:rPr>
              <a:t>ış</a:t>
            </a:r>
            <a:r>
              <a:rPr lang="en-US" altLang="en-US" sz="1600" b="0" i="0">
                <a:solidFill>
                  <a:srgbClr val="212529"/>
                </a:solidFill>
                <a:latin typeface="Roboto"/>
                <a:ea typeface="Roboto"/>
              </a:rPr>
              <a:t>t</a:t>
            </a:r>
            <a:r>
              <a:rPr lang="en-US" altLang="en-US" sz="1600" b="0" i="0">
                <a:solidFill>
                  <a:srgbClr val="212529"/>
                </a:solidFill>
                <a:latin typeface="Roboto"/>
                <a:ea typeface="Roboto"/>
              </a:rPr>
              <a:t>ı</a:t>
            </a:r>
            <a:r>
              <a:rPr lang="en-US" altLang="en-US" sz="1600" b="0" i="0">
                <a:solidFill>
                  <a:srgbClr val="212529"/>
                </a:solidFill>
                <a:latin typeface="Roboto"/>
                <a:ea typeface="Roboto"/>
              </a:rPr>
              <a:t>r. 2009 y</a:t>
            </a:r>
            <a:r>
              <a:rPr lang="en-US" altLang="en-US" sz="1600" b="0" i="0">
                <a:solidFill>
                  <a:srgbClr val="212529"/>
                </a:solidFill>
                <a:latin typeface="Roboto"/>
                <a:ea typeface="Roboto"/>
              </a:rPr>
              <a:t>ı</a:t>
            </a:r>
            <a:r>
              <a:rPr lang="en-US" altLang="en-US" sz="1600" b="0" i="0">
                <a:solidFill>
                  <a:srgbClr val="212529"/>
                </a:solidFill>
                <a:latin typeface="Roboto"/>
                <a:ea typeface="Roboto"/>
              </a:rPr>
              <a:t>l</a:t>
            </a:r>
            <a:r>
              <a:rPr lang="en-US" altLang="en-US" sz="1600" b="0" i="0">
                <a:solidFill>
                  <a:srgbClr val="212529"/>
                </a:solidFill>
                <a:latin typeface="Roboto"/>
                <a:ea typeface="Roboto"/>
              </a:rPr>
              <a:t>ı</a:t>
            </a:r>
            <a:r>
              <a:rPr lang="en-US" altLang="en-US" sz="1600" b="0" i="0">
                <a:solidFill>
                  <a:srgbClr val="212529"/>
                </a:solidFill>
                <a:latin typeface="Roboto"/>
                <a:ea typeface="Roboto"/>
              </a:rPr>
              <a:t>nda S</a:t>
            </a:r>
            <a:r>
              <a:rPr lang="en-US" altLang="en-US" sz="1600" b="0" i="0">
                <a:solidFill>
                  <a:srgbClr val="212529"/>
                </a:solidFill>
                <a:latin typeface="Roboto"/>
                <a:ea typeface="Roboto"/>
              </a:rPr>
              <a:t>ı</a:t>
            </a:r>
            <a:r>
              <a:rPr lang="en-US" altLang="en-US" sz="1600" b="0" i="0">
                <a:solidFill>
                  <a:srgbClr val="212529"/>
                </a:solidFill>
                <a:latin typeface="Roboto"/>
                <a:ea typeface="Roboto"/>
              </a:rPr>
              <a:t>rr</a:t>
            </a:r>
            <a:r>
              <a:rPr lang="en-US" altLang="en-US" sz="1600" b="0" i="0">
                <a:solidFill>
                  <a:srgbClr val="212529"/>
                </a:solidFill>
                <a:latin typeface="Roboto"/>
                <a:ea typeface="Roboto"/>
              </a:rPr>
              <a:t>ı</a:t>
            </a:r>
            <a:r>
              <a:rPr lang="en-US" altLang="en-US" sz="1600" b="0" i="0">
                <a:solidFill>
                  <a:srgbClr val="212529"/>
                </a:solidFill>
                <a:latin typeface="Roboto"/>
                <a:ea typeface="Roboto"/>
              </a:rPr>
              <a:t> Pa</a:t>
            </a:r>
            <a:r>
              <a:rPr lang="en-US" altLang="en-US" sz="1600" b="0" i="0">
                <a:solidFill>
                  <a:srgbClr val="212529"/>
                </a:solidFill>
                <a:latin typeface="Roboto"/>
                <a:ea typeface="Roboto"/>
              </a:rPr>
              <a:t>ş</a:t>
            </a:r>
            <a:r>
              <a:rPr lang="en-US" altLang="en-US" sz="1600" b="0" i="0">
                <a:solidFill>
                  <a:srgbClr val="212529"/>
                </a:solidFill>
                <a:latin typeface="Roboto"/>
                <a:ea typeface="Roboto"/>
              </a:rPr>
              <a:t>a Kona</a:t>
            </a:r>
            <a:r>
              <a:rPr lang="en-US" altLang="en-US" sz="1600" b="0" i="0">
                <a:solidFill>
                  <a:srgbClr val="212529"/>
                </a:solidFill>
                <a:latin typeface="Roboto"/>
                <a:ea typeface="Roboto"/>
              </a:rPr>
              <a:t>ğı</a:t>
            </a:r>
            <a:r>
              <a:rPr lang="en-US" altLang="en-US" sz="1600" b="0" i="0">
                <a:solidFill>
                  <a:srgbClr val="212529"/>
                </a:solidFill>
                <a:latin typeface="Roboto"/>
                <a:ea typeface="Roboto"/>
              </a:rPr>
              <a:t>’n</a:t>
            </a:r>
            <a:r>
              <a:rPr lang="en-US" altLang="en-US" sz="1600" b="0" i="0">
                <a:solidFill>
                  <a:srgbClr val="212529"/>
                </a:solidFill>
                <a:latin typeface="Roboto"/>
                <a:ea typeface="Roboto"/>
              </a:rPr>
              <a:t>ı</a:t>
            </a:r>
            <a:r>
              <a:rPr lang="en-US" altLang="en-US" sz="1600" b="0" i="0">
                <a:solidFill>
                  <a:srgbClr val="212529"/>
                </a:solidFill>
                <a:latin typeface="Roboto"/>
                <a:ea typeface="Roboto"/>
              </a:rPr>
              <a:t>n restorasyonuna ba</a:t>
            </a:r>
            <a:r>
              <a:rPr lang="en-US" altLang="en-US" sz="1600" b="0" i="0">
                <a:solidFill>
                  <a:srgbClr val="212529"/>
                </a:solidFill>
                <a:latin typeface="Roboto"/>
                <a:ea typeface="Roboto"/>
              </a:rPr>
              <a:t>ş</a:t>
            </a:r>
            <a:r>
              <a:rPr lang="en-US" altLang="en-US" sz="1600" b="0" i="0">
                <a:solidFill>
                  <a:srgbClr val="212529"/>
                </a:solidFill>
                <a:latin typeface="Roboto"/>
                <a:ea typeface="Roboto"/>
              </a:rPr>
              <a:t>lanm</a:t>
            </a:r>
            <a:r>
              <a:rPr lang="en-US" altLang="en-US" sz="1600" b="0" i="0">
                <a:solidFill>
                  <a:srgbClr val="212529"/>
                </a:solidFill>
                <a:latin typeface="Roboto"/>
                <a:ea typeface="Roboto"/>
              </a:rPr>
              <a:t>ış</a:t>
            </a:r>
            <a:r>
              <a:rPr lang="en-US" altLang="en-US" sz="1600" b="0" i="0">
                <a:solidFill>
                  <a:srgbClr val="212529"/>
                </a:solidFill>
                <a:latin typeface="Roboto"/>
                <a:ea typeface="Roboto"/>
              </a:rPr>
              <a:t>, 2012 y</a:t>
            </a:r>
            <a:r>
              <a:rPr lang="en-US" altLang="en-US" sz="1600" b="0" i="0">
                <a:solidFill>
                  <a:srgbClr val="212529"/>
                </a:solidFill>
                <a:latin typeface="Roboto"/>
                <a:ea typeface="Roboto"/>
              </a:rPr>
              <a:t>ı</a:t>
            </a:r>
            <a:r>
              <a:rPr lang="en-US" altLang="en-US" sz="1600" b="0" i="0">
                <a:solidFill>
                  <a:srgbClr val="212529"/>
                </a:solidFill>
                <a:latin typeface="Roboto"/>
                <a:ea typeface="Roboto"/>
              </a:rPr>
              <a:t>l</a:t>
            </a:r>
            <a:r>
              <a:rPr lang="en-US" altLang="en-US" sz="1600" b="0" i="0">
                <a:solidFill>
                  <a:srgbClr val="212529"/>
                </a:solidFill>
                <a:latin typeface="Roboto"/>
                <a:ea typeface="Roboto"/>
              </a:rPr>
              <a:t>ı</a:t>
            </a:r>
            <a:r>
              <a:rPr lang="en-US" altLang="en-US" sz="1600" b="0" i="0">
                <a:solidFill>
                  <a:srgbClr val="212529"/>
                </a:solidFill>
                <a:latin typeface="Roboto"/>
                <a:ea typeface="Roboto"/>
              </a:rPr>
              <a:t>nda tamamlanm</a:t>
            </a:r>
            <a:r>
              <a:rPr lang="en-US" altLang="en-US" sz="1600" b="0" i="0">
                <a:solidFill>
                  <a:srgbClr val="212529"/>
                </a:solidFill>
                <a:latin typeface="Roboto"/>
                <a:ea typeface="Roboto"/>
              </a:rPr>
              <a:t>ış</a:t>
            </a:r>
            <a:r>
              <a:rPr lang="en-US" altLang="en-US" sz="1600" b="0" i="0">
                <a:solidFill>
                  <a:srgbClr val="212529"/>
                </a:solidFill>
                <a:latin typeface="Roboto"/>
                <a:ea typeface="Roboto"/>
              </a:rPr>
              <a:t>t</a:t>
            </a:r>
            <a:r>
              <a:rPr lang="en-US" altLang="en-US" sz="1600" b="0" i="0">
                <a:solidFill>
                  <a:srgbClr val="212529"/>
                </a:solidFill>
                <a:latin typeface="Roboto"/>
                <a:ea typeface="Roboto"/>
              </a:rPr>
              <a:t>ı</a:t>
            </a:r>
            <a:r>
              <a:rPr lang="en-US" altLang="en-US" sz="1600" b="0" i="0">
                <a:solidFill>
                  <a:srgbClr val="212529"/>
                </a:solidFill>
                <a:latin typeface="Roboto"/>
                <a:ea typeface="Roboto"/>
              </a:rPr>
              <a:t>r. </a:t>
            </a:r>
            <a:endParaRPr lang="en-US" altLang="en-US" sz="1600" b="0" i="0">
              <a:solidFill>
                <a:srgbClr val="212529"/>
              </a:solidFill>
              <a:latin typeface="Roboto"/>
              <a:ea typeface="Roboto"/>
            </a:endParaRPr>
          </a:p>
          <a:p>
            <a:pPr marL="0" indent="0" algn="ctr"/>
            <a:endParaRPr lang="en-US" altLang="en-US" sz="1600" b="0" i="0">
              <a:solidFill>
                <a:srgbClr val="212529"/>
              </a:solidFill>
              <a:latin typeface="Roboto"/>
              <a:ea typeface="Roboto"/>
            </a:endParaRPr>
          </a:p>
          <a:p>
            <a:pPr marL="0" indent="0" algn="ctr"/>
            <a:r>
              <a:rPr lang="tr-TR" sz="1600" b="0" i="0">
                <a:solidFill>
                  <a:srgbClr val="212529"/>
                </a:solidFill>
                <a:latin typeface="Roboto"/>
                <a:ea typeface="Roboto"/>
              </a:rPr>
              <a:t>Otelinizden yürüyerek 30 dk. bisikletle 15 dk. veya özel aracınızla 5 dk. içerisinde ulaşabilirsiniz.</a:t>
            </a:r>
            <a:endParaRPr lang="tr-TR" sz="1600" b="0" i="0">
              <a:solidFill>
                <a:srgbClr val="212529"/>
              </a:solidFill>
              <a:latin typeface="Roboto"/>
              <a:ea typeface="Roboto"/>
            </a:endParaRPr>
          </a:p>
        </p:txBody>
      </p:sp>
      <p:sp>
        <p:nvSpPr>
          <p:cNvPr id="12" name="Text Box 11"/>
          <p:cNvSpPr txBox="1"/>
          <p:nvPr/>
        </p:nvSpPr>
        <p:spPr>
          <a:xfrm>
            <a:off x="894715" y="6390005"/>
            <a:ext cx="10800080" cy="655320"/>
          </a:xfrm>
          <a:prstGeom prst="rect">
            <a:avLst/>
          </a:prstGeom>
          <a:noFill/>
        </p:spPr>
        <p:txBody>
          <a:bodyPr wrap="square" rtlCol="0" anchor="t">
            <a:noAutofit/>
          </a:bodyPr>
          <a:p>
            <a:pPr marL="0" indent="0" algn="ctr"/>
            <a:r>
              <a:rPr lang="tr-TR" b="1">
                <a:solidFill>
                  <a:srgbClr val="FF0000"/>
                </a:solidFill>
                <a:latin typeface="Roboto"/>
                <a:ea typeface="Roboto"/>
                <a:sym typeface="+mn-ea"/>
              </a:rPr>
              <a:t>Lütfen çevreyi kirletmeden ve </a:t>
            </a:r>
            <a:r>
              <a:rPr b="1">
                <a:solidFill>
                  <a:srgbClr val="FF0000"/>
                </a:solidFill>
                <a:latin typeface="Roboto"/>
                <a:ea typeface="Roboto"/>
                <a:sym typeface="+mn-ea"/>
              </a:rPr>
              <a:t>doğal güzelliklere zarar vermeden hareket e</a:t>
            </a:r>
            <a:r>
              <a:rPr lang="tr-TR" b="1">
                <a:solidFill>
                  <a:srgbClr val="FF0000"/>
                </a:solidFill>
                <a:latin typeface="Roboto"/>
                <a:ea typeface="Roboto"/>
                <a:sym typeface="+mn-ea"/>
              </a:rPr>
              <a:t>diniz.</a:t>
            </a:r>
            <a:endParaRPr lang="tr-TR" b="1">
              <a:solidFill>
                <a:srgbClr val="FF0000"/>
              </a:solidFill>
              <a:latin typeface="Roboto"/>
              <a:ea typeface="Roboto"/>
              <a:sym typeface="+mn-ea"/>
            </a:endParaRPr>
          </a:p>
        </p:txBody>
      </p:sp>
      <p:sp>
        <p:nvSpPr>
          <p:cNvPr id="13" name="Text Box 12"/>
          <p:cNvSpPr txBox="1"/>
          <p:nvPr/>
        </p:nvSpPr>
        <p:spPr>
          <a:xfrm>
            <a:off x="2760345" y="73025"/>
            <a:ext cx="6096000" cy="429895"/>
          </a:xfrm>
          <a:prstGeom prst="rect">
            <a:avLst/>
          </a:prstGeom>
          <a:noFill/>
        </p:spPr>
        <p:txBody>
          <a:bodyPr wrap="square" rtlCol="0" anchor="t">
            <a:spAutoFit/>
          </a:bodyPr>
          <a:p>
            <a:pPr marL="0" indent="0" algn="ctr"/>
            <a:r>
              <a:rPr lang="tr-TR" altLang="en-US" sz="2200" b="1">
                <a:solidFill>
                  <a:srgbClr val="212529"/>
                </a:solidFill>
                <a:latin typeface="Roboto"/>
                <a:ea typeface="Roboto"/>
                <a:sym typeface="+mn-ea"/>
              </a:rPr>
              <a:t>İZMİT GEZELİM GÖRELİM</a:t>
            </a:r>
            <a:endParaRPr lang="tr-TR" altLang="en-US" sz="2200" b="1">
              <a:solidFill>
                <a:srgbClr val="212529"/>
              </a:solidFill>
              <a:latin typeface="Roboto"/>
              <a:ea typeface="Roboto"/>
              <a:sym typeface="+mn-ea"/>
            </a:endParaRPr>
          </a:p>
        </p:txBody>
      </p:sp>
      <p:sp>
        <p:nvSpPr>
          <p:cNvPr id="8" name="Text Box 7"/>
          <p:cNvSpPr txBox="1"/>
          <p:nvPr/>
        </p:nvSpPr>
        <p:spPr>
          <a:xfrm>
            <a:off x="6532245" y="5493385"/>
            <a:ext cx="5441315" cy="829945"/>
          </a:xfrm>
          <a:prstGeom prst="rect">
            <a:avLst/>
          </a:prstGeom>
          <a:noFill/>
        </p:spPr>
        <p:txBody>
          <a:bodyPr wrap="square" rtlCol="0" anchor="t">
            <a:spAutoFit/>
          </a:bodyPr>
          <a:p>
            <a:pPr marL="0" indent="0" algn="ctr"/>
            <a:endParaRPr lang="tr-TR" sz="1600">
              <a:solidFill>
                <a:srgbClr val="212529"/>
              </a:solidFill>
              <a:latin typeface="Roboto"/>
              <a:ea typeface="Roboto"/>
              <a:sym typeface="+mn-ea"/>
            </a:endParaRPr>
          </a:p>
          <a:p>
            <a:pPr marL="0" indent="0" algn="ctr"/>
            <a:r>
              <a:rPr lang="tr-TR" sz="1600">
                <a:solidFill>
                  <a:srgbClr val="212529"/>
                </a:solidFill>
                <a:latin typeface="Roboto"/>
                <a:ea typeface="Roboto"/>
                <a:sym typeface="+mn-ea"/>
              </a:rPr>
              <a:t>Otelinizden yürüyerek 20 dk. bisikletle 10 dk. veya özel aracınızla 5 dk. içerisinde ulaşabilirsiniz.</a:t>
            </a:r>
            <a:endParaRPr lang="tr-TR" sz="1600">
              <a:solidFill>
                <a:srgbClr val="212529"/>
              </a:solidFill>
              <a:latin typeface="Roboto"/>
              <a:ea typeface="Roboto"/>
              <a:sym typeface="+mn-ea"/>
            </a:endParaRPr>
          </a:p>
        </p:txBody>
      </p:sp>
      <p:pic>
        <p:nvPicPr>
          <p:cNvPr id="3" name="Picture 2"/>
          <p:cNvPicPr/>
          <p:nvPr/>
        </p:nvPicPr>
        <p:blipFill>
          <a:blip r:embed="rId1"/>
          <a:stretch>
            <a:fillRect/>
          </a:stretch>
        </p:blipFill>
        <p:spPr>
          <a:xfrm>
            <a:off x="894080" y="877570"/>
            <a:ext cx="4503420" cy="2658110"/>
          </a:xfrm>
          <a:prstGeom prst="rect">
            <a:avLst/>
          </a:prstGeom>
        </p:spPr>
      </p:pic>
      <p:pic>
        <p:nvPicPr>
          <p:cNvPr id="4" name="Picture 3"/>
          <p:cNvPicPr/>
          <p:nvPr/>
        </p:nvPicPr>
        <p:blipFill>
          <a:blip r:embed="rId2"/>
          <a:stretch>
            <a:fillRect/>
          </a:stretch>
        </p:blipFill>
        <p:spPr>
          <a:xfrm>
            <a:off x="6976745" y="835025"/>
            <a:ext cx="4591050" cy="2700655"/>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sanlar alanında oturmuş ve güneşden keyif alan kişiler"/>
          <p:cNvPicPr>
            <a:picLocks noChangeAspect="1"/>
          </p:cNvPicPr>
          <p:nvPr/>
        </p:nvPicPr>
        <p:blipFill rotWithShape="1">
          <a:blip r:embed="rId1">
            <a:alphaModFix amt="35000"/>
          </a:blip>
          <a:srcRect t="15730"/>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dirty="0">
                <a:solidFill>
                  <a:srgbClr val="FFFFFF"/>
                </a:solidFill>
              </a:rPr>
              <a:t>POLİTİKALARIMIZ</a:t>
            </a:r>
            <a:br>
              <a:rPr lang="en-US" b="1" dirty="0">
                <a:solidFill>
                  <a:srgbClr val="FFFFFF"/>
                </a:solidFill>
              </a:rPr>
            </a:br>
            <a:endParaRPr lang="en-US" b="1" dirty="0">
              <a:solidFill>
                <a:srgbClr val="FFFFFF"/>
              </a:solidFill>
            </a:endParaRPr>
          </a:p>
        </p:txBody>
      </p:sp>
      <p:sp>
        <p:nvSpPr>
          <p:cNvPr id="3" name="Content Placeholder 2"/>
          <p:cNvSpPr>
            <a:spLocks noGrp="1"/>
          </p:cNvSpPr>
          <p:nvPr>
            <p:ph idx="1"/>
          </p:nvPr>
        </p:nvSpPr>
        <p:spPr>
          <a:xfrm>
            <a:off x="839449" y="1184223"/>
            <a:ext cx="11167671" cy="5308652"/>
          </a:xfrm>
        </p:spPr>
        <p:txBody>
          <a:bodyPr>
            <a:normAutofit/>
          </a:bodyPr>
          <a:lstStyle/>
          <a:p>
            <a:pPr marL="0" indent="0">
              <a:buNone/>
            </a:pPr>
            <a:r>
              <a:rPr lang="en-US" sz="2000" b="1" u="sng" dirty="0">
                <a:solidFill>
                  <a:srgbClr val="FFFFFF"/>
                </a:solidFill>
                <a:latin typeface="+mj-lt"/>
              </a:rPr>
              <a:t>SÜRDÜRÜLEBİLİRLİK</a:t>
            </a:r>
            <a:endParaRPr lang="en-US" sz="2000" dirty="0">
              <a:solidFill>
                <a:srgbClr val="FFFFFF"/>
              </a:solidFill>
              <a:latin typeface="+mj-lt"/>
            </a:endParaRPr>
          </a:p>
          <a:p>
            <a:pPr marL="0" indent="0">
              <a:buNone/>
            </a:pPr>
            <a:r>
              <a:rPr lang="tr-TR" sz="2000" dirty="0" err="1">
                <a:solidFill>
                  <a:srgbClr val="FFFFFF"/>
                </a:solidFill>
                <a:latin typeface="+mj-lt"/>
              </a:rPr>
              <a:t>S</a:t>
            </a:r>
            <a:r>
              <a:rPr lang="en-US" sz="2000" dirty="0" err="1">
                <a:solidFill>
                  <a:srgbClr val="FFFFFF"/>
                </a:solidFill>
                <a:latin typeface="+mj-lt"/>
              </a:rPr>
              <a:t>ürdürülebilir</a:t>
            </a:r>
            <a:r>
              <a:rPr lang="en-US" sz="2000" dirty="0">
                <a:solidFill>
                  <a:srgbClr val="FFFFFF"/>
                </a:solidFill>
                <a:latin typeface="+mj-lt"/>
              </a:rPr>
              <a:t> </a:t>
            </a:r>
            <a:r>
              <a:rPr lang="en-US" sz="2000" dirty="0" err="1">
                <a:solidFill>
                  <a:srgbClr val="FFFFFF"/>
                </a:solidFill>
                <a:latin typeface="+mj-lt"/>
              </a:rPr>
              <a:t>kalkınma</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başarılı</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işletmenin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kurumsal</a:t>
            </a:r>
            <a:r>
              <a:rPr lang="en-US" sz="2000" dirty="0">
                <a:solidFill>
                  <a:srgbClr val="FFFFFF"/>
                </a:solidFill>
                <a:latin typeface="+mj-lt"/>
              </a:rPr>
              <a:t> </a:t>
            </a:r>
            <a:r>
              <a:rPr lang="en-US" sz="2000" dirty="0" err="1">
                <a:solidFill>
                  <a:srgbClr val="FFFFFF"/>
                </a:solidFill>
                <a:latin typeface="+mj-lt"/>
              </a:rPr>
              <a:t>sorumluluğun</a:t>
            </a:r>
            <a:r>
              <a:rPr lang="en-US" sz="2000" dirty="0">
                <a:solidFill>
                  <a:srgbClr val="FFFFFF"/>
                </a:solidFill>
                <a:latin typeface="+mj-lt"/>
              </a:rPr>
              <a:t> </a:t>
            </a:r>
            <a:r>
              <a:rPr lang="en-US" sz="2000" dirty="0" err="1">
                <a:solidFill>
                  <a:srgbClr val="FFFFFF"/>
                </a:solidFill>
                <a:latin typeface="+mj-lt"/>
              </a:rPr>
              <a:t>yakından</a:t>
            </a:r>
            <a:r>
              <a:rPr lang="en-US" sz="2000" dirty="0">
                <a:solidFill>
                  <a:srgbClr val="FFFFFF"/>
                </a:solidFill>
                <a:latin typeface="+mj-lt"/>
              </a:rPr>
              <a:t> </a:t>
            </a:r>
            <a:r>
              <a:rPr lang="en-US" sz="2000" dirty="0" err="1">
                <a:solidFill>
                  <a:srgbClr val="FFFFFF"/>
                </a:solidFill>
                <a:latin typeface="+mj-lt"/>
              </a:rPr>
              <a:t>ilişkili</a:t>
            </a:r>
            <a:r>
              <a:rPr lang="en-US" sz="2000" dirty="0">
                <a:solidFill>
                  <a:srgbClr val="FFFFFF"/>
                </a:solidFill>
                <a:latin typeface="+mj-lt"/>
              </a:rPr>
              <a:t> </a:t>
            </a:r>
            <a:r>
              <a:rPr lang="en-US" sz="2000" dirty="0" err="1">
                <a:solidFill>
                  <a:srgbClr val="FFFFFF"/>
                </a:solidFill>
                <a:latin typeface="+mj-lt"/>
              </a:rPr>
              <a:t>olduğuna</a:t>
            </a:r>
            <a:r>
              <a:rPr lang="en-US" sz="2000" dirty="0">
                <a:solidFill>
                  <a:srgbClr val="FFFFFF"/>
                </a:solidFill>
                <a:latin typeface="+mj-lt"/>
              </a:rPr>
              <a:t> </a:t>
            </a:r>
            <a:r>
              <a:rPr lang="en-US" sz="2000" dirty="0" err="1">
                <a:solidFill>
                  <a:srgbClr val="FFFFFF"/>
                </a:solidFill>
                <a:latin typeface="+mj-lt"/>
              </a:rPr>
              <a:t>kesinlikle</a:t>
            </a:r>
            <a:r>
              <a:rPr lang="en-US" sz="2000" dirty="0">
                <a:solidFill>
                  <a:srgbClr val="FFFFFF"/>
                </a:solidFill>
                <a:latin typeface="+mj-lt"/>
              </a:rPr>
              <a:t> </a:t>
            </a:r>
            <a:r>
              <a:rPr lang="en-US" sz="2000" dirty="0" err="1">
                <a:solidFill>
                  <a:srgbClr val="FFFFFF"/>
                </a:solidFill>
                <a:latin typeface="+mj-lt"/>
              </a:rPr>
              <a:t>inanmakta</a:t>
            </a:r>
            <a:r>
              <a:rPr lang="tr-TR" altLang="en-US" sz="2000" dirty="0" err="1">
                <a:solidFill>
                  <a:srgbClr val="FFFFFF"/>
                </a:solidFill>
                <a:latin typeface="+mj-lt"/>
              </a:rPr>
              <a:t>yız.</a:t>
            </a:r>
            <a:r>
              <a:rPr lang="en-US" sz="2000" dirty="0">
                <a:solidFill>
                  <a:srgbClr val="FFFFFF"/>
                </a:solidFill>
                <a:latin typeface="+mj-lt"/>
              </a:rPr>
              <a:t> </a:t>
            </a:r>
            <a:r>
              <a:rPr lang="en-US" sz="2000" dirty="0" err="1">
                <a:solidFill>
                  <a:srgbClr val="FFFFFF"/>
                </a:solidFill>
                <a:latin typeface="+mj-lt"/>
              </a:rPr>
              <a:t>Müşterilerin</a:t>
            </a:r>
            <a:r>
              <a:rPr lang="en-US" sz="2000" dirty="0">
                <a:solidFill>
                  <a:srgbClr val="FFFFFF"/>
                </a:solidFill>
                <a:latin typeface="+mj-lt"/>
              </a:rPr>
              <a:t>, </a:t>
            </a:r>
            <a:r>
              <a:rPr lang="en-US" sz="2000" dirty="0" err="1">
                <a:solidFill>
                  <a:srgbClr val="FFFFFF"/>
                </a:solidFill>
                <a:latin typeface="+mj-lt"/>
              </a:rPr>
              <a:t>ekip</a:t>
            </a:r>
            <a:r>
              <a:rPr lang="en-US" sz="2000" dirty="0">
                <a:solidFill>
                  <a:srgbClr val="FFFFFF"/>
                </a:solidFill>
                <a:latin typeface="+mj-lt"/>
              </a:rPr>
              <a:t> </a:t>
            </a:r>
            <a:r>
              <a:rPr lang="en-US" sz="2000" dirty="0" err="1">
                <a:solidFill>
                  <a:srgbClr val="FFFFFF"/>
                </a:solidFill>
                <a:latin typeface="+mj-lt"/>
              </a:rPr>
              <a:t>üyelerinin</a:t>
            </a:r>
            <a:r>
              <a:rPr lang="en-US" sz="2000" dirty="0">
                <a:solidFill>
                  <a:srgbClr val="FFFFFF"/>
                </a:solidFill>
                <a:latin typeface="+mj-lt"/>
              </a:rPr>
              <a:t>, </a:t>
            </a:r>
            <a:r>
              <a:rPr lang="en-US" sz="2000" dirty="0" err="1">
                <a:solidFill>
                  <a:srgbClr val="FFFFFF"/>
                </a:solidFill>
                <a:latin typeface="+mj-lt"/>
              </a:rPr>
              <a:t>çevrenin</a:t>
            </a:r>
            <a:r>
              <a:rPr lang="en-US" sz="2000" dirty="0">
                <a:solidFill>
                  <a:srgbClr val="FFFFFF"/>
                </a:solidFill>
                <a:latin typeface="+mj-lt"/>
              </a:rPr>
              <a:t>, </a:t>
            </a:r>
            <a:r>
              <a:rPr lang="en-US" sz="2000" dirty="0" err="1">
                <a:solidFill>
                  <a:srgbClr val="FFFFFF"/>
                </a:solidFill>
                <a:latin typeface="+mj-lt"/>
              </a:rPr>
              <a:t>yerel</a:t>
            </a:r>
            <a:r>
              <a:rPr lang="en-US" sz="2000" dirty="0">
                <a:solidFill>
                  <a:srgbClr val="FFFFFF"/>
                </a:solidFill>
                <a:latin typeface="+mj-lt"/>
              </a:rPr>
              <a:t> </a:t>
            </a:r>
            <a:r>
              <a:rPr lang="en-US" sz="2000" dirty="0" err="1">
                <a:solidFill>
                  <a:srgbClr val="FFFFFF"/>
                </a:solidFill>
                <a:latin typeface="+mj-lt"/>
              </a:rPr>
              <a:t>toplulukların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paydaşlarımızın</a:t>
            </a:r>
            <a:r>
              <a:rPr lang="en-US" sz="2000" dirty="0">
                <a:solidFill>
                  <a:srgbClr val="FFFFFF"/>
                </a:solidFill>
                <a:latin typeface="+mj-lt"/>
              </a:rPr>
              <a:t> </a:t>
            </a:r>
            <a:r>
              <a:rPr lang="en-US" sz="2000" dirty="0" err="1">
                <a:solidFill>
                  <a:srgbClr val="FFFFFF"/>
                </a:solidFill>
                <a:latin typeface="+mj-lt"/>
              </a:rPr>
              <a:t>faaliyetlerimizi</a:t>
            </a:r>
            <a:r>
              <a:rPr lang="en-US" sz="2000" dirty="0">
                <a:solidFill>
                  <a:srgbClr val="FFFFFF"/>
                </a:solidFill>
                <a:latin typeface="+mj-lt"/>
              </a:rPr>
              <a:t> </a:t>
            </a:r>
            <a:r>
              <a:rPr lang="en-US" sz="2000" dirty="0" err="1">
                <a:solidFill>
                  <a:srgbClr val="FFFFFF"/>
                </a:solidFill>
                <a:latin typeface="+mj-lt"/>
              </a:rPr>
              <a:t>anlamasını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bundan</a:t>
            </a:r>
            <a:r>
              <a:rPr lang="en-US" sz="2000" dirty="0">
                <a:solidFill>
                  <a:srgbClr val="FFFFFF"/>
                </a:solidFill>
                <a:latin typeface="+mj-lt"/>
              </a:rPr>
              <a:t> </a:t>
            </a:r>
            <a:r>
              <a:rPr lang="en-US" sz="2000" dirty="0" err="1">
                <a:solidFill>
                  <a:srgbClr val="FFFFFF"/>
                </a:solidFill>
                <a:latin typeface="+mj-lt"/>
              </a:rPr>
              <a:t>faydalanmasını</a:t>
            </a:r>
            <a:r>
              <a:rPr lang="en-US" sz="2000" dirty="0">
                <a:solidFill>
                  <a:srgbClr val="FFFFFF"/>
                </a:solidFill>
                <a:latin typeface="+mj-lt"/>
              </a:rPr>
              <a:t> </a:t>
            </a:r>
            <a:r>
              <a:rPr lang="en-US" sz="2000" dirty="0" err="1">
                <a:solidFill>
                  <a:srgbClr val="FFFFFF"/>
                </a:solidFill>
                <a:latin typeface="+mj-lt"/>
              </a:rPr>
              <a:t>sağlamak</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işletmemizin</a:t>
            </a:r>
            <a:r>
              <a:rPr lang="en-US" sz="2000" dirty="0">
                <a:solidFill>
                  <a:srgbClr val="FFFFFF"/>
                </a:solidFill>
                <a:latin typeface="+mj-lt"/>
              </a:rPr>
              <a:t> her </a:t>
            </a:r>
            <a:r>
              <a:rPr lang="en-US" sz="2000" dirty="0" err="1">
                <a:solidFill>
                  <a:srgbClr val="FFFFFF"/>
                </a:solidFill>
                <a:latin typeface="+mj-lt"/>
              </a:rPr>
              <a:t>unsurunda</a:t>
            </a:r>
            <a:r>
              <a:rPr lang="en-US" sz="2000" dirty="0">
                <a:solidFill>
                  <a:srgbClr val="FFFFFF"/>
                </a:solidFill>
                <a:latin typeface="+mj-lt"/>
              </a:rPr>
              <a:t> </a:t>
            </a:r>
            <a:r>
              <a:rPr lang="en-US" sz="2000" dirty="0" err="1">
                <a:solidFill>
                  <a:srgbClr val="FFFFFF"/>
                </a:solidFill>
                <a:latin typeface="+mj-lt"/>
              </a:rPr>
              <a:t>kurumsal</a:t>
            </a:r>
            <a:r>
              <a:rPr lang="en-US" sz="2000" dirty="0">
                <a:solidFill>
                  <a:srgbClr val="FFFFFF"/>
                </a:solidFill>
                <a:latin typeface="+mj-lt"/>
              </a:rPr>
              <a:t> </a:t>
            </a:r>
            <a:r>
              <a:rPr lang="en-US" sz="2000" dirty="0" err="1">
                <a:solidFill>
                  <a:srgbClr val="FFFFFF"/>
                </a:solidFill>
                <a:latin typeface="+mj-lt"/>
              </a:rPr>
              <a:t>sürdürülebilirlik</a:t>
            </a:r>
            <a:r>
              <a:rPr lang="en-US" sz="2000" dirty="0">
                <a:solidFill>
                  <a:srgbClr val="FFFFFF"/>
                </a:solidFill>
                <a:latin typeface="+mj-lt"/>
              </a:rPr>
              <a:t> </a:t>
            </a:r>
            <a:r>
              <a:rPr lang="en-US" sz="2000" dirty="0" err="1">
                <a:solidFill>
                  <a:srgbClr val="FFFFFF"/>
                </a:solidFill>
                <a:latin typeface="+mj-lt"/>
              </a:rPr>
              <a:t>sağlamayı</a:t>
            </a:r>
            <a:r>
              <a:rPr lang="en-US" sz="2000" dirty="0">
                <a:solidFill>
                  <a:srgbClr val="FFFFFF"/>
                </a:solidFill>
                <a:latin typeface="+mj-lt"/>
              </a:rPr>
              <a:t> </a:t>
            </a:r>
            <a:r>
              <a:rPr lang="en-US" sz="2000" dirty="0" err="1">
                <a:solidFill>
                  <a:srgbClr val="FFFFFF"/>
                </a:solidFill>
                <a:latin typeface="+mj-lt"/>
              </a:rPr>
              <a:t>amaçlıyoruz</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Enerji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doğal</a:t>
            </a:r>
            <a:r>
              <a:rPr lang="en-US" sz="2000" dirty="0">
                <a:solidFill>
                  <a:srgbClr val="FFFFFF"/>
                </a:solidFill>
                <a:latin typeface="+mj-lt"/>
              </a:rPr>
              <a:t> </a:t>
            </a:r>
            <a:r>
              <a:rPr lang="en-US" sz="2000" dirty="0" err="1">
                <a:solidFill>
                  <a:srgbClr val="FFFFFF"/>
                </a:solidFill>
                <a:latin typeface="+mj-lt"/>
              </a:rPr>
              <a:t>kaynak</a:t>
            </a:r>
            <a:r>
              <a:rPr lang="en-US" sz="2000" dirty="0">
                <a:solidFill>
                  <a:srgbClr val="FFFFFF"/>
                </a:solidFill>
                <a:latin typeface="+mj-lt"/>
              </a:rPr>
              <a:t> </a:t>
            </a:r>
            <a:r>
              <a:rPr lang="en-US" sz="2000" dirty="0" err="1">
                <a:solidFill>
                  <a:srgbClr val="FFFFFF"/>
                </a:solidFill>
                <a:latin typeface="+mj-lt"/>
              </a:rPr>
              <a:t>kullanımını</a:t>
            </a:r>
            <a:r>
              <a:rPr lang="en-US" sz="2000" dirty="0">
                <a:solidFill>
                  <a:srgbClr val="FFFFFF"/>
                </a:solidFill>
                <a:latin typeface="+mj-lt"/>
              </a:rPr>
              <a:t> </a:t>
            </a:r>
            <a:r>
              <a:rPr lang="en-US" sz="2000" dirty="0" err="1">
                <a:solidFill>
                  <a:srgbClr val="FFFFFF"/>
                </a:solidFill>
                <a:latin typeface="+mj-lt"/>
              </a:rPr>
              <a:t>etkin</a:t>
            </a:r>
            <a:r>
              <a:rPr lang="en-US" sz="2000" dirty="0">
                <a:solidFill>
                  <a:srgbClr val="FFFFFF"/>
                </a:solidFill>
                <a:latin typeface="+mj-lt"/>
              </a:rPr>
              <a:t> </a:t>
            </a:r>
            <a:r>
              <a:rPr lang="en-US" sz="2000" dirty="0" err="1">
                <a:solidFill>
                  <a:srgbClr val="FFFFFF"/>
                </a:solidFill>
                <a:latin typeface="+mj-lt"/>
              </a:rPr>
              <a:t>yönetmek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tr-TR" sz="2000" dirty="0">
                <a:solidFill>
                  <a:srgbClr val="FFFFFF"/>
                </a:solidFill>
                <a:latin typeface="+mj-lt"/>
              </a:rPr>
              <a:t>K</a:t>
            </a:r>
            <a:r>
              <a:rPr lang="en-US" sz="2000" dirty="0" err="1">
                <a:solidFill>
                  <a:srgbClr val="FFFFFF"/>
                </a:solidFill>
                <a:latin typeface="+mj-lt"/>
              </a:rPr>
              <a:t>ullandığımız</a:t>
            </a:r>
            <a:r>
              <a:rPr lang="en-US" sz="2000" dirty="0">
                <a:solidFill>
                  <a:srgbClr val="FFFFFF"/>
                </a:solidFill>
                <a:latin typeface="+mj-lt"/>
              </a:rPr>
              <a:t> </a:t>
            </a:r>
            <a:r>
              <a:rPr lang="en-US" sz="2000" dirty="0" err="1">
                <a:solidFill>
                  <a:srgbClr val="FFFFFF"/>
                </a:solidFill>
                <a:latin typeface="+mj-lt"/>
              </a:rPr>
              <a:t>malzeme</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ürünlerin</a:t>
            </a:r>
            <a:r>
              <a:rPr lang="en-US" sz="2000" dirty="0">
                <a:solidFill>
                  <a:srgbClr val="FFFFFF"/>
                </a:solidFill>
                <a:latin typeface="+mj-lt"/>
              </a:rPr>
              <a:t> </a:t>
            </a:r>
            <a:r>
              <a:rPr lang="en-US" sz="2000" dirty="0" err="1">
                <a:solidFill>
                  <a:srgbClr val="FFFFFF"/>
                </a:solidFill>
                <a:latin typeface="+mj-lt"/>
              </a:rPr>
              <a:t>çevresel</a:t>
            </a:r>
            <a:r>
              <a:rPr lang="en-US" sz="2000" dirty="0">
                <a:solidFill>
                  <a:srgbClr val="FFFFFF"/>
                </a:solidFill>
                <a:latin typeface="+mj-lt"/>
              </a:rPr>
              <a:t> </a:t>
            </a:r>
            <a:r>
              <a:rPr lang="en-US" sz="2000" dirty="0" err="1">
                <a:solidFill>
                  <a:srgbClr val="FFFFFF"/>
                </a:solidFill>
                <a:latin typeface="+mj-lt"/>
              </a:rPr>
              <a:t>etkilerini</a:t>
            </a:r>
            <a:r>
              <a:rPr lang="en-US" sz="2000" dirty="0">
                <a:solidFill>
                  <a:srgbClr val="FFFFFF"/>
                </a:solidFill>
                <a:latin typeface="+mj-lt"/>
              </a:rPr>
              <a:t> </a:t>
            </a:r>
            <a:r>
              <a:rPr lang="en-US" sz="2000" dirty="0" err="1">
                <a:solidFill>
                  <a:srgbClr val="FFFFFF"/>
                </a:solidFill>
                <a:latin typeface="+mj-lt"/>
              </a:rPr>
              <a:t>en</a:t>
            </a:r>
            <a:r>
              <a:rPr lang="en-US" sz="2000" dirty="0">
                <a:solidFill>
                  <a:srgbClr val="FFFFFF"/>
                </a:solidFill>
                <a:latin typeface="+mj-lt"/>
              </a:rPr>
              <a:t> </a:t>
            </a:r>
            <a:r>
              <a:rPr lang="en-US" sz="2000" dirty="0" err="1">
                <a:solidFill>
                  <a:srgbClr val="FFFFFF"/>
                </a:solidFill>
                <a:latin typeface="+mj-lt"/>
              </a:rPr>
              <a:t>aza</a:t>
            </a:r>
            <a:r>
              <a:rPr lang="en-US" sz="2000" dirty="0">
                <a:solidFill>
                  <a:srgbClr val="FFFFFF"/>
                </a:solidFill>
                <a:latin typeface="+mj-lt"/>
              </a:rPr>
              <a:t> </a:t>
            </a:r>
            <a:r>
              <a:rPr lang="en-US" sz="2000" dirty="0" err="1">
                <a:solidFill>
                  <a:srgbClr val="FFFFFF"/>
                </a:solidFill>
                <a:latin typeface="+mj-lt"/>
              </a:rPr>
              <a:t>indirmek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Doğal</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kültürel</a:t>
            </a:r>
            <a:r>
              <a:rPr lang="en-US" sz="2000" dirty="0">
                <a:solidFill>
                  <a:srgbClr val="FFFFFF"/>
                </a:solidFill>
                <a:latin typeface="+mj-lt"/>
              </a:rPr>
              <a:t> </a:t>
            </a:r>
            <a:r>
              <a:rPr lang="en-US" sz="2000" dirty="0" err="1">
                <a:solidFill>
                  <a:srgbClr val="FFFFFF"/>
                </a:solidFill>
                <a:latin typeface="+mj-lt"/>
              </a:rPr>
              <a:t>mirası</a:t>
            </a:r>
            <a:r>
              <a:rPr lang="en-US" sz="2000" dirty="0">
                <a:solidFill>
                  <a:srgbClr val="FFFFFF"/>
                </a:solidFill>
                <a:latin typeface="+mj-lt"/>
              </a:rPr>
              <a:t> </a:t>
            </a:r>
            <a:r>
              <a:rPr lang="en-US" sz="2000" dirty="0" err="1">
                <a:solidFill>
                  <a:srgbClr val="FFFFFF"/>
                </a:solidFill>
                <a:latin typeface="+mj-lt"/>
              </a:rPr>
              <a:t>korumak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Din, </a:t>
            </a:r>
            <a:r>
              <a:rPr lang="en-US" sz="2000" dirty="0" err="1">
                <a:solidFill>
                  <a:srgbClr val="FFFFFF"/>
                </a:solidFill>
                <a:latin typeface="+mj-lt"/>
              </a:rPr>
              <a:t>mezhep</a:t>
            </a:r>
            <a:r>
              <a:rPr lang="en-US" sz="2000" dirty="0">
                <a:solidFill>
                  <a:srgbClr val="FFFFFF"/>
                </a:solidFill>
                <a:latin typeface="+mj-lt"/>
              </a:rPr>
              <a:t>, </a:t>
            </a:r>
            <a:r>
              <a:rPr lang="en-US" sz="2000" dirty="0" err="1">
                <a:solidFill>
                  <a:srgbClr val="FFFFFF"/>
                </a:solidFill>
                <a:latin typeface="+mj-lt"/>
              </a:rPr>
              <a:t>dil</a:t>
            </a:r>
            <a:r>
              <a:rPr lang="en-US" sz="2000" dirty="0">
                <a:solidFill>
                  <a:srgbClr val="FFFFFF"/>
                </a:solidFill>
                <a:latin typeface="+mj-lt"/>
              </a:rPr>
              <a:t>, </a:t>
            </a:r>
            <a:r>
              <a:rPr lang="en-US" sz="2000" dirty="0" err="1">
                <a:solidFill>
                  <a:srgbClr val="FFFFFF"/>
                </a:solidFill>
                <a:latin typeface="+mj-lt"/>
              </a:rPr>
              <a:t>ırk</a:t>
            </a:r>
            <a:r>
              <a:rPr lang="en-US" sz="2000" dirty="0">
                <a:solidFill>
                  <a:srgbClr val="FFFFFF"/>
                </a:solidFill>
                <a:latin typeface="+mj-lt"/>
              </a:rPr>
              <a:t>, </a:t>
            </a:r>
            <a:r>
              <a:rPr lang="en-US" sz="2000" dirty="0" err="1">
                <a:solidFill>
                  <a:srgbClr val="FFFFFF"/>
                </a:solidFill>
                <a:latin typeface="+mj-lt"/>
              </a:rPr>
              <a:t>renk</a:t>
            </a:r>
            <a:r>
              <a:rPr lang="en-US" sz="2000" dirty="0">
                <a:solidFill>
                  <a:srgbClr val="FFFFFF"/>
                </a:solidFill>
                <a:latin typeface="+mj-lt"/>
              </a:rPr>
              <a:t>, </a:t>
            </a:r>
            <a:r>
              <a:rPr lang="en-US" sz="2000" dirty="0" err="1">
                <a:solidFill>
                  <a:srgbClr val="FFFFFF"/>
                </a:solidFill>
                <a:latin typeface="+mj-lt"/>
              </a:rPr>
              <a:t>cinsiyet</a:t>
            </a:r>
            <a:r>
              <a:rPr lang="en-US" sz="2000" dirty="0">
                <a:solidFill>
                  <a:srgbClr val="FFFFFF"/>
                </a:solidFill>
                <a:latin typeface="+mj-lt"/>
              </a:rPr>
              <a:t>, </a:t>
            </a:r>
            <a:r>
              <a:rPr lang="en-US" sz="2000" dirty="0" err="1">
                <a:solidFill>
                  <a:srgbClr val="FFFFFF"/>
                </a:solidFill>
                <a:latin typeface="+mj-lt"/>
              </a:rPr>
              <a:t>medeni</a:t>
            </a:r>
            <a:r>
              <a:rPr lang="en-US" sz="2000" dirty="0">
                <a:solidFill>
                  <a:srgbClr val="FFFFFF"/>
                </a:solidFill>
                <a:latin typeface="+mj-lt"/>
              </a:rPr>
              <a:t> </a:t>
            </a:r>
            <a:r>
              <a:rPr lang="en-US" sz="2000" dirty="0" err="1">
                <a:solidFill>
                  <a:srgbClr val="FFFFFF"/>
                </a:solidFill>
                <a:latin typeface="+mj-lt"/>
              </a:rPr>
              <a:t>hal</a:t>
            </a:r>
            <a:r>
              <a:rPr lang="en-US" sz="2000" dirty="0">
                <a:solidFill>
                  <a:srgbClr val="FFFFFF"/>
                </a:solidFill>
                <a:latin typeface="+mj-lt"/>
              </a:rPr>
              <a:t>, </a:t>
            </a:r>
            <a:r>
              <a:rPr lang="en-US" sz="2000" dirty="0" err="1">
                <a:solidFill>
                  <a:srgbClr val="FFFFFF"/>
                </a:solidFill>
                <a:latin typeface="+mj-lt"/>
              </a:rPr>
              <a:t>siyasi</a:t>
            </a:r>
            <a:r>
              <a:rPr lang="en-US" sz="2000" dirty="0">
                <a:solidFill>
                  <a:srgbClr val="FFFFFF"/>
                </a:solidFill>
                <a:latin typeface="+mj-lt"/>
              </a:rPr>
              <a:t> </a:t>
            </a:r>
            <a:r>
              <a:rPr lang="en-US" sz="2000" dirty="0" err="1">
                <a:solidFill>
                  <a:srgbClr val="FFFFFF"/>
                </a:solidFill>
                <a:latin typeface="+mj-lt"/>
              </a:rPr>
              <a:t>düşünce</a:t>
            </a:r>
            <a:r>
              <a:rPr lang="en-US" sz="2000" dirty="0">
                <a:solidFill>
                  <a:srgbClr val="FFFFFF"/>
                </a:solidFill>
                <a:latin typeface="+mj-lt"/>
              </a:rPr>
              <a:t>, </a:t>
            </a:r>
            <a:r>
              <a:rPr lang="en-US" sz="2000" dirty="0" err="1">
                <a:solidFill>
                  <a:srgbClr val="FFFFFF"/>
                </a:solidFill>
                <a:latin typeface="+mj-lt"/>
              </a:rPr>
              <a:t>yaş</a:t>
            </a:r>
            <a:r>
              <a:rPr lang="en-US" sz="2000" dirty="0">
                <a:solidFill>
                  <a:srgbClr val="FFFFFF"/>
                </a:solidFill>
                <a:latin typeface="+mj-lt"/>
              </a:rPr>
              <a:t>, </a:t>
            </a:r>
            <a:r>
              <a:rPr lang="en-US" sz="2000" dirty="0" err="1">
                <a:solidFill>
                  <a:srgbClr val="FFFFFF"/>
                </a:solidFill>
                <a:latin typeface="+mj-lt"/>
              </a:rPr>
              <a:t>fiziksel</a:t>
            </a:r>
            <a:r>
              <a:rPr lang="en-US" sz="2000" dirty="0">
                <a:solidFill>
                  <a:srgbClr val="FFFFFF"/>
                </a:solidFill>
                <a:latin typeface="+mj-lt"/>
              </a:rPr>
              <a:t> </a:t>
            </a:r>
            <a:r>
              <a:rPr lang="en-US" sz="2000" dirty="0" err="1">
                <a:solidFill>
                  <a:srgbClr val="FFFFFF"/>
                </a:solidFill>
                <a:latin typeface="+mj-lt"/>
              </a:rPr>
              <a:t>engel</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benzeri</a:t>
            </a:r>
            <a:r>
              <a:rPr lang="en-US" sz="2000" dirty="0">
                <a:solidFill>
                  <a:srgbClr val="FFFFFF"/>
                </a:solidFill>
                <a:latin typeface="+mj-lt"/>
              </a:rPr>
              <a:t> </a:t>
            </a:r>
            <a:r>
              <a:rPr lang="en-US" sz="2000" dirty="0" err="1">
                <a:solidFill>
                  <a:srgbClr val="FFFFFF"/>
                </a:solidFill>
                <a:latin typeface="+mj-lt"/>
              </a:rPr>
              <a:t>nedenlerle</a:t>
            </a:r>
            <a:r>
              <a:rPr lang="en-US" sz="2000" dirty="0">
                <a:solidFill>
                  <a:srgbClr val="FFFFFF"/>
                </a:solidFill>
                <a:latin typeface="+mj-lt"/>
              </a:rPr>
              <a:t> </a:t>
            </a:r>
            <a:r>
              <a:rPr lang="en-US" sz="2000" dirty="0" err="1">
                <a:solidFill>
                  <a:srgbClr val="FFFFFF"/>
                </a:solidFill>
                <a:latin typeface="+mj-lt"/>
              </a:rPr>
              <a:t>ayrım</a:t>
            </a:r>
            <a:r>
              <a:rPr lang="en-US" sz="2000" dirty="0">
                <a:solidFill>
                  <a:srgbClr val="FFFFFF"/>
                </a:solidFill>
                <a:latin typeface="+mj-lt"/>
              </a:rPr>
              <a:t> </a:t>
            </a:r>
            <a:r>
              <a:rPr lang="en-US" sz="2000" dirty="0" err="1">
                <a:solidFill>
                  <a:srgbClr val="FFFFFF"/>
                </a:solidFill>
                <a:latin typeface="+mj-lt"/>
              </a:rPr>
              <a:t>gözetmeksizin</a:t>
            </a:r>
            <a:r>
              <a:rPr lang="en-US" sz="2000" dirty="0">
                <a:solidFill>
                  <a:srgbClr val="FFFFFF"/>
                </a:solidFill>
                <a:latin typeface="+mj-lt"/>
              </a:rPr>
              <a:t> </a:t>
            </a:r>
            <a:r>
              <a:rPr lang="en-US" sz="2000" dirty="0" err="1">
                <a:solidFill>
                  <a:srgbClr val="FFFFFF"/>
                </a:solidFill>
                <a:latin typeface="+mj-lt"/>
              </a:rPr>
              <a:t>eşitlik</a:t>
            </a:r>
            <a:r>
              <a:rPr lang="en-US" sz="2000" dirty="0">
                <a:solidFill>
                  <a:srgbClr val="FFFFFF"/>
                </a:solidFill>
                <a:latin typeface="+mj-lt"/>
              </a:rPr>
              <a:t> </a:t>
            </a:r>
            <a:r>
              <a:rPr lang="en-US" sz="2000" dirty="0" err="1">
                <a:solidFill>
                  <a:srgbClr val="FFFFFF"/>
                </a:solidFill>
                <a:latin typeface="+mj-lt"/>
              </a:rPr>
              <a:t>sağlamak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Bölgemizin</a:t>
            </a:r>
            <a:r>
              <a:rPr lang="en-US" sz="2000" dirty="0">
                <a:solidFill>
                  <a:srgbClr val="FFFFFF"/>
                </a:solidFill>
                <a:latin typeface="+mj-lt"/>
              </a:rPr>
              <a:t> </a:t>
            </a:r>
            <a:r>
              <a:rPr lang="en-US" sz="2000" dirty="0" err="1">
                <a:solidFill>
                  <a:srgbClr val="FFFFFF"/>
                </a:solidFill>
                <a:latin typeface="+mj-lt"/>
              </a:rPr>
              <a:t>kalkınması</a:t>
            </a:r>
            <a:r>
              <a:rPr lang="tr-TR" sz="2000" dirty="0">
                <a:solidFill>
                  <a:srgbClr val="FFFFFF"/>
                </a:solidFill>
                <a:latin typeface="+mj-lt"/>
              </a:rPr>
              <a:t> ve </a:t>
            </a:r>
            <a:r>
              <a:rPr lang="en-US" sz="2000" dirty="0" err="1">
                <a:solidFill>
                  <a:srgbClr val="FFFFFF"/>
                </a:solidFill>
                <a:latin typeface="+mj-lt"/>
              </a:rPr>
              <a:t>toplumun</a:t>
            </a:r>
            <a:r>
              <a:rPr lang="en-US" sz="2000" dirty="0">
                <a:solidFill>
                  <a:srgbClr val="FFFFFF"/>
                </a:solidFill>
                <a:latin typeface="+mj-lt"/>
              </a:rPr>
              <a:t> </a:t>
            </a:r>
            <a:r>
              <a:rPr lang="en-US" sz="2000" dirty="0" err="1">
                <a:solidFill>
                  <a:srgbClr val="FFFFFF"/>
                </a:solidFill>
                <a:latin typeface="+mj-lt"/>
              </a:rPr>
              <a:t>refah</a:t>
            </a:r>
            <a:r>
              <a:rPr lang="en-US" sz="2000" dirty="0">
                <a:solidFill>
                  <a:srgbClr val="FFFFFF"/>
                </a:solidFill>
                <a:latin typeface="+mj-lt"/>
              </a:rPr>
              <a:t> </a:t>
            </a:r>
            <a:r>
              <a:rPr lang="en-US" sz="2000" dirty="0" err="1">
                <a:solidFill>
                  <a:srgbClr val="FFFFFF"/>
                </a:solidFill>
                <a:latin typeface="+mj-lt"/>
              </a:rPr>
              <a:t>seviyesinin</a:t>
            </a:r>
            <a:r>
              <a:rPr lang="en-US" sz="2000" dirty="0">
                <a:solidFill>
                  <a:srgbClr val="FFFFFF"/>
                </a:solidFill>
                <a:latin typeface="+mj-lt"/>
              </a:rPr>
              <a:t> </a:t>
            </a:r>
            <a:r>
              <a:rPr lang="en-US" sz="2000" dirty="0" err="1">
                <a:solidFill>
                  <a:srgbClr val="FFFFFF"/>
                </a:solidFill>
                <a:latin typeface="+mj-lt"/>
              </a:rPr>
              <a:t>artması</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projelere</a:t>
            </a:r>
            <a:r>
              <a:rPr lang="en-US" sz="2000" dirty="0">
                <a:solidFill>
                  <a:srgbClr val="FFFFFF"/>
                </a:solidFill>
                <a:latin typeface="+mj-lt"/>
              </a:rPr>
              <a:t> </a:t>
            </a:r>
            <a:r>
              <a:rPr lang="en-US" sz="2000" dirty="0" err="1">
                <a:solidFill>
                  <a:srgbClr val="FFFFFF"/>
                </a:solidFill>
                <a:latin typeface="+mj-lt"/>
              </a:rPr>
              <a:t>destek</a:t>
            </a:r>
            <a:r>
              <a:rPr lang="en-US" sz="2000" dirty="0">
                <a:solidFill>
                  <a:srgbClr val="FFFFFF"/>
                </a:solidFill>
                <a:latin typeface="+mj-lt"/>
              </a:rPr>
              <a:t> </a:t>
            </a:r>
            <a:r>
              <a:rPr lang="en-US" sz="2000" dirty="0" err="1">
                <a:solidFill>
                  <a:srgbClr val="FFFFFF"/>
                </a:solidFill>
                <a:latin typeface="+mj-lt"/>
              </a:rPr>
              <a:t>vermek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Sürdürülebilir</a:t>
            </a:r>
            <a:r>
              <a:rPr lang="en-US" sz="2000" dirty="0">
                <a:solidFill>
                  <a:srgbClr val="FFFFFF"/>
                </a:solidFill>
                <a:latin typeface="+mj-lt"/>
              </a:rPr>
              <a:t> </a:t>
            </a:r>
            <a:r>
              <a:rPr lang="en-US" sz="2000" dirty="0" err="1">
                <a:solidFill>
                  <a:srgbClr val="FFFFFF"/>
                </a:solidFill>
                <a:latin typeface="+mj-lt"/>
              </a:rPr>
              <a:t>kalkınma</a:t>
            </a:r>
            <a:r>
              <a:rPr lang="en-US" sz="2000" dirty="0">
                <a:solidFill>
                  <a:srgbClr val="FFFFFF"/>
                </a:solidFill>
                <a:latin typeface="+mj-lt"/>
              </a:rPr>
              <a:t> </a:t>
            </a:r>
            <a:r>
              <a:rPr lang="en-US" sz="2000" dirty="0" err="1">
                <a:solidFill>
                  <a:srgbClr val="FFFFFF"/>
                </a:solidFill>
                <a:latin typeface="+mj-lt"/>
              </a:rPr>
              <a:t>ile</a:t>
            </a:r>
            <a:r>
              <a:rPr lang="en-US" sz="2000" dirty="0">
                <a:solidFill>
                  <a:srgbClr val="FFFFFF"/>
                </a:solidFill>
                <a:latin typeface="+mj-lt"/>
              </a:rPr>
              <a:t> </a:t>
            </a:r>
            <a:r>
              <a:rPr lang="en-US" sz="2000" dirty="0" err="1">
                <a:solidFill>
                  <a:srgbClr val="FFFFFF"/>
                </a:solidFill>
                <a:latin typeface="+mj-lt"/>
              </a:rPr>
              <a:t>uyumlu</a:t>
            </a:r>
            <a:r>
              <a:rPr lang="en-US" sz="2000" dirty="0">
                <a:solidFill>
                  <a:srgbClr val="FFFFFF"/>
                </a:solidFill>
                <a:latin typeface="+mj-lt"/>
              </a:rPr>
              <a:t> </a:t>
            </a:r>
            <a:r>
              <a:rPr lang="en-US" sz="2000" dirty="0" err="1">
                <a:solidFill>
                  <a:srgbClr val="FFFFFF"/>
                </a:solidFill>
                <a:latin typeface="+mj-lt"/>
              </a:rPr>
              <a:t>şirketlerden</a:t>
            </a:r>
            <a:r>
              <a:rPr lang="en-US" sz="2000" dirty="0">
                <a:solidFill>
                  <a:srgbClr val="FFFFFF"/>
                </a:solidFill>
                <a:latin typeface="+mj-lt"/>
              </a:rPr>
              <a:t> </a:t>
            </a:r>
            <a:r>
              <a:rPr lang="en-US" sz="2000" dirty="0" err="1">
                <a:solidFill>
                  <a:srgbClr val="FFFFFF"/>
                </a:solidFill>
                <a:latin typeface="+mj-lt"/>
              </a:rPr>
              <a:t>satın</a:t>
            </a:r>
            <a:r>
              <a:rPr lang="en-US" sz="2000" dirty="0">
                <a:solidFill>
                  <a:srgbClr val="FFFFFF"/>
                </a:solidFill>
                <a:latin typeface="+mj-lt"/>
              </a:rPr>
              <a:t> alma </a:t>
            </a:r>
            <a:r>
              <a:rPr lang="en-US" sz="2000" dirty="0" err="1">
                <a:solidFill>
                  <a:srgbClr val="FFFFFF"/>
                </a:solidFill>
                <a:latin typeface="+mj-lt"/>
              </a:rPr>
              <a:t>gerçekleştirmek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Yerel</a:t>
            </a:r>
            <a:r>
              <a:rPr lang="en-US" sz="2000" dirty="0">
                <a:solidFill>
                  <a:srgbClr val="FFFFFF"/>
                </a:solidFill>
                <a:latin typeface="+mj-lt"/>
              </a:rPr>
              <a:t> </a:t>
            </a:r>
            <a:r>
              <a:rPr lang="en-US" sz="2000" dirty="0" err="1">
                <a:solidFill>
                  <a:srgbClr val="FFFFFF"/>
                </a:solidFill>
                <a:latin typeface="+mj-lt"/>
              </a:rPr>
              <a:t>halkın</a:t>
            </a:r>
            <a:r>
              <a:rPr lang="en-US" sz="2000" dirty="0">
                <a:solidFill>
                  <a:srgbClr val="FFFFFF"/>
                </a:solidFill>
                <a:latin typeface="+mj-lt"/>
              </a:rPr>
              <a:t> </a:t>
            </a:r>
            <a:r>
              <a:rPr lang="en-US" sz="2000" dirty="0" err="1">
                <a:solidFill>
                  <a:srgbClr val="FFFFFF"/>
                </a:solidFill>
                <a:latin typeface="+mj-lt"/>
              </a:rPr>
              <a:t>istihdamını</a:t>
            </a:r>
            <a:r>
              <a:rPr lang="en-US" sz="2000" dirty="0">
                <a:solidFill>
                  <a:srgbClr val="FFFFFF"/>
                </a:solidFill>
                <a:latin typeface="+mj-lt"/>
              </a:rPr>
              <a:t> </a:t>
            </a:r>
            <a:r>
              <a:rPr lang="en-US" sz="2000" dirty="0" err="1">
                <a:solidFill>
                  <a:srgbClr val="FFFFFF"/>
                </a:solidFill>
                <a:latin typeface="+mj-lt"/>
              </a:rPr>
              <a:t>artırmak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Faaliyetlerimizle</a:t>
            </a:r>
            <a:r>
              <a:rPr lang="en-US" sz="2000" dirty="0">
                <a:solidFill>
                  <a:srgbClr val="FFFFFF"/>
                </a:solidFill>
                <a:latin typeface="+mj-lt"/>
              </a:rPr>
              <a:t> </a:t>
            </a:r>
            <a:r>
              <a:rPr lang="en-US" sz="2000" dirty="0" err="1">
                <a:solidFill>
                  <a:srgbClr val="FFFFFF"/>
                </a:solidFill>
                <a:latin typeface="+mj-lt"/>
              </a:rPr>
              <a:t>ilgili</a:t>
            </a:r>
            <a:r>
              <a:rPr lang="en-US" sz="2000" dirty="0">
                <a:solidFill>
                  <a:srgbClr val="FFFFFF"/>
                </a:solidFill>
                <a:latin typeface="+mj-lt"/>
              </a:rPr>
              <a:t> </a:t>
            </a:r>
            <a:r>
              <a:rPr lang="en-US" sz="2000" dirty="0" err="1">
                <a:solidFill>
                  <a:srgbClr val="FFFFFF"/>
                </a:solidFill>
                <a:latin typeface="+mj-lt"/>
              </a:rPr>
              <a:t>yasal</a:t>
            </a:r>
            <a:r>
              <a:rPr lang="en-US" sz="2000" dirty="0">
                <a:solidFill>
                  <a:srgbClr val="FFFFFF"/>
                </a:solidFill>
                <a:latin typeface="+mj-lt"/>
              </a:rPr>
              <a:t> </a:t>
            </a:r>
            <a:r>
              <a:rPr lang="en-US" sz="2000" dirty="0" err="1">
                <a:solidFill>
                  <a:srgbClr val="FFFFFF"/>
                </a:solidFill>
                <a:latin typeface="+mj-lt"/>
              </a:rPr>
              <a:t>sorumluluklara</a:t>
            </a:r>
            <a:r>
              <a:rPr lang="en-US" sz="2000" dirty="0">
                <a:solidFill>
                  <a:srgbClr val="FFFFFF"/>
                </a:solidFill>
                <a:latin typeface="+mj-lt"/>
              </a:rPr>
              <a:t> </a:t>
            </a:r>
            <a:r>
              <a:rPr lang="en-US" sz="2000" dirty="0" err="1">
                <a:solidFill>
                  <a:srgbClr val="FFFFFF"/>
                </a:solidFill>
                <a:latin typeface="+mj-lt"/>
              </a:rPr>
              <a:t>uymak</a:t>
            </a:r>
            <a:r>
              <a:rPr lang="en-US" sz="2000" dirty="0">
                <a:solidFill>
                  <a:srgbClr val="FFFFFF"/>
                </a:solidFill>
                <a:latin typeface="+mj-lt"/>
              </a:rPr>
              <a:t>, </a:t>
            </a:r>
            <a:endParaRPr lang="en-US" sz="2000" dirty="0">
              <a:solidFill>
                <a:srgbClr val="FFFFFF"/>
              </a:solidFill>
              <a:latin typeface="+mj-lt"/>
            </a:endParaRPr>
          </a:p>
          <a:p>
            <a:pPr marL="0" indent="0">
              <a:buNone/>
            </a:pPr>
            <a:endParaRPr lang="en-US" sz="15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3"/>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Yapboz parçaları"/>
          <p:cNvPicPr>
            <a:picLocks noChangeAspect="1"/>
          </p:cNvPicPr>
          <p:nvPr/>
        </p:nvPicPr>
        <p:blipFill rotWithShape="1">
          <a:blip r:embed="rId1">
            <a:alphaModFix amt="35000"/>
          </a:blip>
          <a:srcRect t="7707" b="7707"/>
          <a:stretch>
            <a:fillRect/>
          </a:stretch>
        </p:blipFill>
        <p:spPr>
          <a:xfrm>
            <a:off x="20" y="-1"/>
            <a:ext cx="12191980" cy="6858001"/>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199" y="1409075"/>
            <a:ext cx="11123951" cy="4706912"/>
          </a:xfrm>
        </p:spPr>
        <p:txBody>
          <a:bodyPr>
            <a:normAutofit/>
          </a:bodyPr>
          <a:lstStyle/>
          <a:p>
            <a:pPr marL="0" indent="0">
              <a:buNone/>
            </a:pPr>
            <a:r>
              <a:rPr lang="en-US" sz="2000" b="1" u="sng" dirty="0">
                <a:solidFill>
                  <a:srgbClr val="FFFFFF"/>
                </a:solidFill>
                <a:latin typeface="+mj-lt"/>
              </a:rPr>
              <a:t>SATIN ALMA</a:t>
            </a:r>
            <a:endParaRPr lang="en-US" sz="2000" b="1" u="sng" dirty="0">
              <a:solidFill>
                <a:srgbClr val="FFFFFF"/>
              </a:solidFill>
              <a:latin typeface="+mj-lt"/>
            </a:endParaRPr>
          </a:p>
          <a:p>
            <a:pPr marL="0" indent="0">
              <a:buNone/>
            </a:pP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Yürürlükteki</a:t>
            </a:r>
            <a:r>
              <a:rPr lang="en-US" sz="2000" dirty="0">
                <a:solidFill>
                  <a:srgbClr val="FFFFFF"/>
                </a:solidFill>
                <a:latin typeface="+mj-lt"/>
              </a:rPr>
              <a:t> </a:t>
            </a:r>
            <a:r>
              <a:rPr lang="en-US" sz="2000" dirty="0" err="1">
                <a:solidFill>
                  <a:srgbClr val="FFFFFF"/>
                </a:solidFill>
                <a:latin typeface="+mj-lt"/>
              </a:rPr>
              <a:t>yasa</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yönetmeliklerine</a:t>
            </a:r>
            <a:r>
              <a:rPr lang="en-US" sz="2000" dirty="0">
                <a:solidFill>
                  <a:srgbClr val="FFFFFF"/>
                </a:solidFill>
                <a:latin typeface="+mj-lt"/>
              </a:rPr>
              <a:t> </a:t>
            </a:r>
            <a:r>
              <a:rPr lang="en-US" sz="2000" dirty="0" err="1">
                <a:solidFill>
                  <a:srgbClr val="FFFFFF"/>
                </a:solidFill>
                <a:latin typeface="+mj-lt"/>
              </a:rPr>
              <a:t>uyan</a:t>
            </a:r>
            <a:r>
              <a:rPr lang="en-US" sz="2000" dirty="0">
                <a:solidFill>
                  <a:srgbClr val="FFFFFF"/>
                </a:solidFill>
                <a:latin typeface="+mj-lt"/>
              </a:rPr>
              <a:t> </a:t>
            </a:r>
            <a:r>
              <a:rPr lang="en-US" sz="2000" dirty="0" err="1">
                <a:solidFill>
                  <a:srgbClr val="FFFFFF"/>
                </a:solidFill>
                <a:latin typeface="+mj-lt"/>
              </a:rPr>
              <a:t>hammadde</a:t>
            </a:r>
            <a:r>
              <a:rPr lang="en-US" sz="2000" dirty="0">
                <a:solidFill>
                  <a:srgbClr val="FFFFFF"/>
                </a:solidFill>
                <a:latin typeface="+mj-lt"/>
              </a:rPr>
              <a:t> </a:t>
            </a:r>
            <a:r>
              <a:rPr lang="en-US" sz="2000" dirty="0" err="1">
                <a:solidFill>
                  <a:srgbClr val="FFFFFF"/>
                </a:solidFill>
                <a:latin typeface="+mj-lt"/>
              </a:rPr>
              <a:t>tedarikçilerinin</a:t>
            </a:r>
            <a:r>
              <a:rPr lang="en-US" sz="2000" dirty="0">
                <a:solidFill>
                  <a:srgbClr val="FFFFFF"/>
                </a:solidFill>
                <a:latin typeface="+mj-lt"/>
              </a:rPr>
              <a:t> </a:t>
            </a:r>
            <a:r>
              <a:rPr lang="en-US" sz="2000" dirty="0" err="1">
                <a:solidFill>
                  <a:srgbClr val="FFFFFF"/>
                </a:solidFill>
                <a:latin typeface="+mj-lt"/>
              </a:rPr>
              <a:t>seçilmesi</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Tedarikçilerden</a:t>
            </a:r>
            <a:r>
              <a:rPr lang="en-US" sz="2000" dirty="0">
                <a:solidFill>
                  <a:srgbClr val="FFFFFF"/>
                </a:solidFill>
                <a:latin typeface="+mj-lt"/>
              </a:rPr>
              <a:t> </a:t>
            </a:r>
            <a:r>
              <a:rPr lang="en-US" sz="2000" dirty="0" err="1">
                <a:solidFill>
                  <a:srgbClr val="FFFFFF"/>
                </a:solidFill>
                <a:latin typeface="+mj-lt"/>
              </a:rPr>
              <a:t>çevreyi</a:t>
            </a:r>
            <a:r>
              <a:rPr lang="en-US" sz="2000" dirty="0">
                <a:solidFill>
                  <a:srgbClr val="FFFFFF"/>
                </a:solidFill>
                <a:latin typeface="+mj-lt"/>
              </a:rPr>
              <a:t> </a:t>
            </a:r>
            <a:r>
              <a:rPr lang="en-US" sz="2000" dirty="0" err="1">
                <a:solidFill>
                  <a:srgbClr val="FFFFFF"/>
                </a:solidFill>
                <a:latin typeface="+mj-lt"/>
              </a:rPr>
              <a:t>gözetmelerinin</a:t>
            </a:r>
            <a:r>
              <a:rPr lang="en-US" sz="2000" dirty="0">
                <a:solidFill>
                  <a:srgbClr val="FFFFFF"/>
                </a:solidFill>
                <a:latin typeface="+mj-lt"/>
              </a:rPr>
              <a:t>, </a:t>
            </a:r>
            <a:r>
              <a:rPr lang="en-US" sz="2000" dirty="0" err="1">
                <a:solidFill>
                  <a:srgbClr val="FFFFFF"/>
                </a:solidFill>
                <a:latin typeface="+mj-lt"/>
              </a:rPr>
              <a:t>çevresel</a:t>
            </a:r>
            <a:r>
              <a:rPr lang="en-US" sz="2000" dirty="0">
                <a:solidFill>
                  <a:srgbClr val="FFFFFF"/>
                </a:solidFill>
                <a:latin typeface="+mj-lt"/>
              </a:rPr>
              <a:t> </a:t>
            </a:r>
            <a:r>
              <a:rPr lang="en-US" sz="2000" dirty="0" err="1">
                <a:solidFill>
                  <a:srgbClr val="FFFFFF"/>
                </a:solidFill>
                <a:latin typeface="+mj-lt"/>
              </a:rPr>
              <a:t>ayak</a:t>
            </a:r>
            <a:r>
              <a:rPr lang="en-US" sz="2000" dirty="0">
                <a:solidFill>
                  <a:srgbClr val="FFFFFF"/>
                </a:solidFill>
                <a:latin typeface="+mj-lt"/>
              </a:rPr>
              <a:t> </a:t>
            </a:r>
            <a:r>
              <a:rPr lang="en-US" sz="2000" dirty="0" err="1">
                <a:solidFill>
                  <a:srgbClr val="FFFFFF"/>
                </a:solidFill>
                <a:latin typeface="+mj-lt"/>
              </a:rPr>
              <a:t>izlerini</a:t>
            </a:r>
            <a:r>
              <a:rPr lang="en-US" sz="2000" dirty="0">
                <a:solidFill>
                  <a:srgbClr val="FFFFFF"/>
                </a:solidFill>
                <a:latin typeface="+mj-lt"/>
              </a:rPr>
              <a:t> </a:t>
            </a:r>
            <a:r>
              <a:rPr lang="en-US" sz="2000" dirty="0" err="1">
                <a:solidFill>
                  <a:srgbClr val="FFFFFF"/>
                </a:solidFill>
                <a:latin typeface="+mj-lt"/>
              </a:rPr>
              <a:t>en</a:t>
            </a:r>
            <a:r>
              <a:rPr lang="en-US" sz="2000" dirty="0">
                <a:solidFill>
                  <a:srgbClr val="FFFFFF"/>
                </a:solidFill>
                <a:latin typeface="+mj-lt"/>
              </a:rPr>
              <a:t> </a:t>
            </a:r>
            <a:r>
              <a:rPr lang="en-US" sz="2000" dirty="0" err="1">
                <a:solidFill>
                  <a:srgbClr val="FFFFFF"/>
                </a:solidFill>
                <a:latin typeface="+mj-lt"/>
              </a:rPr>
              <a:t>aza</a:t>
            </a:r>
            <a:r>
              <a:rPr lang="en-US" sz="2000" dirty="0">
                <a:solidFill>
                  <a:srgbClr val="FFFFFF"/>
                </a:solidFill>
                <a:latin typeface="+mj-lt"/>
              </a:rPr>
              <a:t> </a:t>
            </a:r>
            <a:r>
              <a:rPr lang="en-US" sz="2000" dirty="0" err="1">
                <a:solidFill>
                  <a:srgbClr val="FFFFFF"/>
                </a:solidFill>
                <a:latin typeface="+mj-lt"/>
              </a:rPr>
              <a:t>indirmek</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atıklarını</a:t>
            </a:r>
            <a:r>
              <a:rPr lang="en-US" sz="2000" dirty="0">
                <a:solidFill>
                  <a:srgbClr val="FFFFFF"/>
                </a:solidFill>
                <a:latin typeface="+mj-lt"/>
              </a:rPr>
              <a:t> </a:t>
            </a:r>
            <a:r>
              <a:rPr lang="en-US" sz="2000" dirty="0" err="1">
                <a:solidFill>
                  <a:srgbClr val="FFFFFF"/>
                </a:solidFill>
                <a:latin typeface="+mj-lt"/>
              </a:rPr>
              <a:t>düzgün</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şekilde</a:t>
            </a:r>
            <a:r>
              <a:rPr lang="en-US" sz="2000" dirty="0">
                <a:solidFill>
                  <a:srgbClr val="FFFFFF"/>
                </a:solidFill>
                <a:latin typeface="+mj-lt"/>
              </a:rPr>
              <a:t> </a:t>
            </a:r>
            <a:r>
              <a:rPr lang="en-US" sz="2000" dirty="0" err="1">
                <a:solidFill>
                  <a:srgbClr val="FFFFFF"/>
                </a:solidFill>
                <a:latin typeface="+mj-lt"/>
              </a:rPr>
              <a:t>yönetmek</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önlem</a:t>
            </a:r>
            <a:r>
              <a:rPr lang="en-US" sz="2000" dirty="0">
                <a:solidFill>
                  <a:srgbClr val="FFFFFF"/>
                </a:solidFill>
                <a:latin typeface="+mj-lt"/>
              </a:rPr>
              <a:t> </a:t>
            </a:r>
            <a:r>
              <a:rPr lang="en-US" sz="2000" dirty="0" err="1">
                <a:solidFill>
                  <a:srgbClr val="FFFFFF"/>
                </a:solidFill>
                <a:latin typeface="+mj-lt"/>
              </a:rPr>
              <a:t>almalarının</a:t>
            </a:r>
            <a:r>
              <a:rPr lang="en-US" sz="2000" dirty="0">
                <a:solidFill>
                  <a:srgbClr val="FFFFFF"/>
                </a:solidFill>
                <a:latin typeface="+mj-lt"/>
              </a:rPr>
              <a:t>, </a:t>
            </a:r>
            <a:r>
              <a:rPr lang="en-US" sz="2000" dirty="0" err="1">
                <a:solidFill>
                  <a:srgbClr val="FFFFFF"/>
                </a:solidFill>
                <a:latin typeface="+mj-lt"/>
              </a:rPr>
              <a:t>atık</a:t>
            </a:r>
            <a:r>
              <a:rPr lang="en-US" sz="2000" dirty="0">
                <a:solidFill>
                  <a:srgbClr val="FFFFFF"/>
                </a:solidFill>
                <a:latin typeface="+mj-lt"/>
              </a:rPr>
              <a:t> </a:t>
            </a:r>
            <a:r>
              <a:rPr lang="en-US" sz="2000" dirty="0" err="1">
                <a:solidFill>
                  <a:srgbClr val="FFFFFF"/>
                </a:solidFill>
                <a:latin typeface="+mj-lt"/>
              </a:rPr>
              <a:t>gömmekten</a:t>
            </a:r>
            <a:r>
              <a:rPr lang="en-US" sz="2000" dirty="0">
                <a:solidFill>
                  <a:srgbClr val="FFFFFF"/>
                </a:solidFill>
                <a:latin typeface="+mj-lt"/>
              </a:rPr>
              <a:t> </a:t>
            </a:r>
            <a:r>
              <a:rPr lang="en-US" sz="2000" dirty="0" err="1">
                <a:solidFill>
                  <a:srgbClr val="FFFFFF"/>
                </a:solidFill>
                <a:latin typeface="+mj-lt"/>
              </a:rPr>
              <a:t>mümkün</a:t>
            </a:r>
            <a:r>
              <a:rPr lang="en-US" sz="2000" dirty="0">
                <a:solidFill>
                  <a:srgbClr val="FFFFFF"/>
                </a:solidFill>
                <a:latin typeface="+mj-lt"/>
              </a:rPr>
              <a:t> </a:t>
            </a:r>
            <a:r>
              <a:rPr lang="en-US" sz="2000" dirty="0" err="1">
                <a:solidFill>
                  <a:srgbClr val="FFFFFF"/>
                </a:solidFill>
                <a:latin typeface="+mj-lt"/>
              </a:rPr>
              <a:t>olduğunca</a:t>
            </a:r>
            <a:r>
              <a:rPr lang="en-US" sz="2000" dirty="0">
                <a:solidFill>
                  <a:srgbClr val="FFFFFF"/>
                </a:solidFill>
                <a:latin typeface="+mj-lt"/>
              </a:rPr>
              <a:t> </a:t>
            </a:r>
            <a:r>
              <a:rPr lang="en-US" sz="2000" dirty="0" err="1">
                <a:solidFill>
                  <a:srgbClr val="FFFFFF"/>
                </a:solidFill>
                <a:latin typeface="+mj-lt"/>
              </a:rPr>
              <a:t>kaçınıp</a:t>
            </a:r>
            <a:r>
              <a:rPr lang="en-US" sz="2000" dirty="0">
                <a:solidFill>
                  <a:srgbClr val="FFFFFF"/>
                </a:solidFill>
                <a:latin typeface="+mj-lt"/>
              </a:rPr>
              <a:t> </a:t>
            </a:r>
            <a:r>
              <a:rPr lang="en-US" sz="2000" dirty="0" err="1">
                <a:solidFill>
                  <a:srgbClr val="FFFFFF"/>
                </a:solidFill>
                <a:latin typeface="+mj-lt"/>
              </a:rPr>
              <a:t>toprağı</a:t>
            </a:r>
            <a:r>
              <a:rPr lang="en-US" sz="2000" dirty="0">
                <a:solidFill>
                  <a:srgbClr val="FFFFFF"/>
                </a:solidFill>
                <a:latin typeface="+mj-lt"/>
              </a:rPr>
              <a:t>, </a:t>
            </a:r>
            <a:r>
              <a:rPr lang="en-US" sz="2000" dirty="0" err="1">
                <a:solidFill>
                  <a:srgbClr val="FFFFFF"/>
                </a:solidFill>
                <a:latin typeface="+mj-lt"/>
              </a:rPr>
              <a:t>havayı</a:t>
            </a:r>
            <a:r>
              <a:rPr lang="en-US" sz="2000" dirty="0">
                <a:solidFill>
                  <a:srgbClr val="FFFFFF"/>
                </a:solidFill>
                <a:latin typeface="+mj-lt"/>
              </a:rPr>
              <a:t> </a:t>
            </a:r>
            <a:r>
              <a:rPr lang="en-US" sz="2000" dirty="0" err="1">
                <a:solidFill>
                  <a:srgbClr val="FFFFFF"/>
                </a:solidFill>
                <a:latin typeface="+mj-lt"/>
              </a:rPr>
              <a:t>veya</a:t>
            </a:r>
            <a:r>
              <a:rPr lang="en-US" sz="2000" dirty="0">
                <a:solidFill>
                  <a:srgbClr val="FFFFFF"/>
                </a:solidFill>
                <a:latin typeface="+mj-lt"/>
              </a:rPr>
              <a:t> </a:t>
            </a:r>
            <a:r>
              <a:rPr lang="en-US" sz="2000" dirty="0" err="1">
                <a:solidFill>
                  <a:srgbClr val="FFFFFF"/>
                </a:solidFill>
                <a:latin typeface="+mj-lt"/>
              </a:rPr>
              <a:t>suyu</a:t>
            </a:r>
            <a:r>
              <a:rPr lang="en-US" sz="2000" dirty="0">
                <a:solidFill>
                  <a:srgbClr val="FFFFFF"/>
                </a:solidFill>
                <a:latin typeface="+mj-lt"/>
              </a:rPr>
              <a:t> </a:t>
            </a:r>
            <a:r>
              <a:rPr lang="en-US" sz="2000" dirty="0" err="1">
                <a:solidFill>
                  <a:srgbClr val="FFFFFF"/>
                </a:solidFill>
                <a:latin typeface="+mj-lt"/>
              </a:rPr>
              <a:t>isteyerek</a:t>
            </a:r>
            <a:r>
              <a:rPr lang="en-US" sz="2000" dirty="0">
                <a:solidFill>
                  <a:srgbClr val="FFFFFF"/>
                </a:solidFill>
                <a:latin typeface="+mj-lt"/>
              </a:rPr>
              <a:t> </a:t>
            </a:r>
            <a:r>
              <a:rPr lang="en-US" sz="2000" dirty="0" err="1">
                <a:solidFill>
                  <a:srgbClr val="FFFFFF"/>
                </a:solidFill>
                <a:latin typeface="+mj-lt"/>
              </a:rPr>
              <a:t>kirletmemelerinin</a:t>
            </a:r>
            <a:r>
              <a:rPr lang="en-US" sz="2000" dirty="0">
                <a:solidFill>
                  <a:srgbClr val="FFFFFF"/>
                </a:solidFill>
                <a:latin typeface="+mj-lt"/>
              </a:rPr>
              <a:t> </a:t>
            </a:r>
            <a:r>
              <a:rPr lang="en-US" sz="2000" dirty="0" err="1">
                <a:solidFill>
                  <a:srgbClr val="FFFFFF"/>
                </a:solidFill>
                <a:latin typeface="+mj-lt"/>
              </a:rPr>
              <a:t>talep</a:t>
            </a:r>
            <a:r>
              <a:rPr lang="en-US" sz="2000" dirty="0">
                <a:solidFill>
                  <a:srgbClr val="FFFFFF"/>
                </a:solidFill>
                <a:latin typeface="+mj-lt"/>
              </a:rPr>
              <a:t> </a:t>
            </a:r>
            <a:r>
              <a:rPr lang="en-US" sz="2000" dirty="0" err="1">
                <a:solidFill>
                  <a:srgbClr val="FFFFFF"/>
                </a:solidFill>
                <a:latin typeface="+mj-lt"/>
              </a:rPr>
              <a:t>edilmesi</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Çalışanlarına</a:t>
            </a:r>
            <a:r>
              <a:rPr lang="en-US" sz="2000" dirty="0">
                <a:solidFill>
                  <a:srgbClr val="FFFFFF"/>
                </a:solidFill>
                <a:latin typeface="+mj-lt"/>
              </a:rPr>
              <a:t> </a:t>
            </a:r>
            <a:r>
              <a:rPr lang="en-US" sz="2000" dirty="0" err="1">
                <a:solidFill>
                  <a:srgbClr val="FFFFFF"/>
                </a:solidFill>
                <a:latin typeface="+mj-lt"/>
              </a:rPr>
              <a:t>güvenli</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çalışma</a:t>
            </a:r>
            <a:r>
              <a:rPr lang="en-US" sz="2000" dirty="0">
                <a:solidFill>
                  <a:srgbClr val="FFFFFF"/>
                </a:solidFill>
                <a:latin typeface="+mj-lt"/>
              </a:rPr>
              <a:t> </a:t>
            </a:r>
            <a:r>
              <a:rPr lang="en-US" sz="2000" dirty="0" err="1">
                <a:solidFill>
                  <a:srgbClr val="FFFFFF"/>
                </a:solidFill>
                <a:latin typeface="+mj-lt"/>
              </a:rPr>
              <a:t>ortamı</a:t>
            </a:r>
            <a:r>
              <a:rPr lang="en-US" sz="2000" dirty="0">
                <a:solidFill>
                  <a:srgbClr val="FFFFFF"/>
                </a:solidFill>
                <a:latin typeface="+mj-lt"/>
              </a:rPr>
              <a:t> </a:t>
            </a:r>
            <a:r>
              <a:rPr lang="en-US" sz="2000" dirty="0" err="1">
                <a:solidFill>
                  <a:srgbClr val="FFFFFF"/>
                </a:solidFill>
                <a:latin typeface="+mj-lt"/>
              </a:rPr>
              <a:t>sağlayan</a:t>
            </a:r>
            <a:r>
              <a:rPr lang="en-US" sz="2000" dirty="0">
                <a:solidFill>
                  <a:srgbClr val="FFFFFF"/>
                </a:solidFill>
                <a:latin typeface="+mj-lt"/>
              </a:rPr>
              <a:t> </a:t>
            </a:r>
            <a:r>
              <a:rPr lang="en-US" sz="2000" dirty="0" err="1">
                <a:solidFill>
                  <a:srgbClr val="FFFFFF"/>
                </a:solidFill>
                <a:latin typeface="+mj-lt"/>
              </a:rPr>
              <a:t>tedarikçilerin</a:t>
            </a:r>
            <a:r>
              <a:rPr lang="en-US" sz="2000" dirty="0">
                <a:solidFill>
                  <a:srgbClr val="FFFFFF"/>
                </a:solidFill>
                <a:latin typeface="+mj-lt"/>
              </a:rPr>
              <a:t> </a:t>
            </a:r>
            <a:r>
              <a:rPr lang="en-US" sz="2000" dirty="0" err="1">
                <a:solidFill>
                  <a:srgbClr val="FFFFFF"/>
                </a:solidFill>
                <a:latin typeface="+mj-lt"/>
              </a:rPr>
              <a:t>seçil</a:t>
            </a:r>
            <a:r>
              <a:rPr lang="tr-TR" sz="2000" dirty="0">
                <a:solidFill>
                  <a:srgbClr val="FFFFFF"/>
                </a:solidFill>
                <a:latin typeface="+mj-lt"/>
              </a:rPr>
              <a:t>erek</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yönetmeliklere</a:t>
            </a:r>
            <a:r>
              <a:rPr lang="en-US" sz="2000" dirty="0">
                <a:solidFill>
                  <a:srgbClr val="FFFFFF"/>
                </a:solidFill>
                <a:latin typeface="+mj-lt"/>
              </a:rPr>
              <a:t> </a:t>
            </a:r>
            <a:r>
              <a:rPr lang="en-US" sz="2000" dirty="0" err="1">
                <a:solidFill>
                  <a:srgbClr val="FFFFFF"/>
                </a:solidFill>
                <a:latin typeface="+mj-lt"/>
              </a:rPr>
              <a:t>uymak</a:t>
            </a:r>
            <a:r>
              <a:rPr lang="en-US" sz="2000" dirty="0">
                <a:solidFill>
                  <a:srgbClr val="FFFFFF"/>
                </a:solidFill>
                <a:latin typeface="+mj-lt"/>
              </a:rPr>
              <a:t> </a:t>
            </a:r>
            <a:r>
              <a:rPr lang="en-US" sz="2000" dirty="0" err="1">
                <a:solidFill>
                  <a:srgbClr val="FFFFFF"/>
                </a:solidFill>
                <a:latin typeface="+mj-lt"/>
              </a:rPr>
              <a:t>zorunda</a:t>
            </a:r>
            <a:r>
              <a:rPr lang="en-US" sz="2000" dirty="0">
                <a:solidFill>
                  <a:srgbClr val="FFFFFF"/>
                </a:solidFill>
                <a:latin typeface="+mj-lt"/>
              </a:rPr>
              <a:t> </a:t>
            </a:r>
            <a:r>
              <a:rPr lang="en-US" sz="2000" dirty="0" err="1">
                <a:solidFill>
                  <a:srgbClr val="FFFFFF"/>
                </a:solidFill>
                <a:latin typeface="+mj-lt"/>
              </a:rPr>
              <a:t>olan</a:t>
            </a:r>
            <a:r>
              <a:rPr lang="en-US" sz="2000" dirty="0">
                <a:solidFill>
                  <a:srgbClr val="FFFFFF"/>
                </a:solidFill>
                <a:latin typeface="+mj-lt"/>
              </a:rPr>
              <a:t> </a:t>
            </a:r>
            <a:r>
              <a:rPr lang="en-US" sz="2000" dirty="0" err="1">
                <a:solidFill>
                  <a:srgbClr val="FFFFFF"/>
                </a:solidFill>
                <a:latin typeface="+mj-lt"/>
              </a:rPr>
              <a:t>fason</a:t>
            </a:r>
            <a:r>
              <a:rPr lang="en-US" sz="2000" dirty="0">
                <a:solidFill>
                  <a:srgbClr val="FFFFFF"/>
                </a:solidFill>
                <a:latin typeface="+mj-lt"/>
              </a:rPr>
              <a:t> </a:t>
            </a:r>
            <a:r>
              <a:rPr lang="en-US" sz="2000" dirty="0" err="1">
                <a:solidFill>
                  <a:srgbClr val="FFFFFF"/>
                </a:solidFill>
                <a:latin typeface="+mj-lt"/>
              </a:rPr>
              <a:t>imalatçılara</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yerinde</a:t>
            </a:r>
            <a:r>
              <a:rPr lang="en-US" sz="2000" dirty="0">
                <a:solidFill>
                  <a:srgbClr val="FFFFFF"/>
                </a:solidFill>
                <a:latin typeface="+mj-lt"/>
              </a:rPr>
              <a:t> </a:t>
            </a:r>
            <a:r>
              <a:rPr lang="en-US" sz="2000" dirty="0" err="1">
                <a:solidFill>
                  <a:srgbClr val="FFFFFF"/>
                </a:solidFill>
                <a:latin typeface="+mj-lt"/>
              </a:rPr>
              <a:t>hizmet</a:t>
            </a:r>
            <a:r>
              <a:rPr lang="en-US" sz="2000" dirty="0">
                <a:solidFill>
                  <a:srgbClr val="FFFFFF"/>
                </a:solidFill>
                <a:latin typeface="+mj-lt"/>
              </a:rPr>
              <a:t> </a:t>
            </a:r>
            <a:r>
              <a:rPr lang="en-US" sz="2000" dirty="0" err="1">
                <a:solidFill>
                  <a:srgbClr val="FFFFFF"/>
                </a:solidFill>
                <a:latin typeface="+mj-lt"/>
              </a:rPr>
              <a:t>sağlayıcılarına</a:t>
            </a:r>
            <a:r>
              <a:rPr lang="en-US" sz="2000" dirty="0">
                <a:solidFill>
                  <a:srgbClr val="FFFFFF"/>
                </a:solidFill>
                <a:latin typeface="+mj-lt"/>
              </a:rPr>
              <a:t> </a:t>
            </a:r>
            <a:r>
              <a:rPr lang="en-US" sz="2000" dirty="0" err="1">
                <a:solidFill>
                  <a:srgbClr val="FFFFFF"/>
                </a:solidFill>
                <a:latin typeface="+mj-lt"/>
              </a:rPr>
              <a:t>odaklanılması</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İş</a:t>
            </a:r>
            <a:r>
              <a:rPr lang="en-US" sz="2000" dirty="0">
                <a:solidFill>
                  <a:srgbClr val="FFFFFF"/>
                </a:solidFill>
                <a:latin typeface="+mj-lt"/>
              </a:rPr>
              <a:t> </a:t>
            </a:r>
            <a:r>
              <a:rPr lang="en-US" sz="2000" dirty="0" err="1">
                <a:solidFill>
                  <a:srgbClr val="FFFFFF"/>
                </a:solidFill>
                <a:latin typeface="+mj-lt"/>
              </a:rPr>
              <a:t>ahlakı</a:t>
            </a:r>
            <a:r>
              <a:rPr lang="en-US" sz="2000" dirty="0">
                <a:solidFill>
                  <a:srgbClr val="FFFFFF"/>
                </a:solidFill>
                <a:latin typeface="+mj-lt"/>
              </a:rPr>
              <a:t> </a:t>
            </a:r>
            <a:r>
              <a:rPr lang="en-US" sz="2000" dirty="0" err="1">
                <a:solidFill>
                  <a:srgbClr val="FFFFFF"/>
                </a:solidFill>
                <a:latin typeface="+mj-lt"/>
              </a:rPr>
              <a:t>yüksek</a:t>
            </a:r>
            <a:r>
              <a:rPr lang="en-US" sz="2000" dirty="0">
                <a:solidFill>
                  <a:srgbClr val="FFFFFF"/>
                </a:solidFill>
                <a:latin typeface="+mj-lt"/>
              </a:rPr>
              <a:t>, her </a:t>
            </a:r>
            <a:r>
              <a:rPr lang="en-US" sz="2000" dirty="0" err="1">
                <a:solidFill>
                  <a:srgbClr val="FFFFFF"/>
                </a:solidFill>
                <a:latin typeface="+mj-lt"/>
              </a:rPr>
              <a:t>türlü</a:t>
            </a:r>
            <a:r>
              <a:rPr lang="en-US" sz="2000" dirty="0">
                <a:solidFill>
                  <a:srgbClr val="FFFFFF"/>
                </a:solidFill>
                <a:latin typeface="+mj-lt"/>
              </a:rPr>
              <a:t> </a:t>
            </a:r>
            <a:r>
              <a:rPr lang="en-US" sz="2000" dirty="0" err="1">
                <a:solidFill>
                  <a:srgbClr val="FFFFFF"/>
                </a:solidFill>
                <a:latin typeface="+mj-lt"/>
              </a:rPr>
              <a:t>yolsuzluğu</a:t>
            </a:r>
            <a:r>
              <a:rPr lang="en-US" sz="2000" dirty="0">
                <a:solidFill>
                  <a:srgbClr val="FFFFFF"/>
                </a:solidFill>
                <a:latin typeface="+mj-lt"/>
              </a:rPr>
              <a:t> </a:t>
            </a:r>
            <a:r>
              <a:rPr lang="en-US" sz="2000" dirty="0" err="1">
                <a:solidFill>
                  <a:srgbClr val="FFFFFF"/>
                </a:solidFill>
                <a:latin typeface="+mj-lt"/>
              </a:rPr>
              <a:t>önleyen</a:t>
            </a:r>
            <a:r>
              <a:rPr lang="en-US" sz="2000" dirty="0">
                <a:solidFill>
                  <a:srgbClr val="FFFFFF"/>
                </a:solidFill>
                <a:latin typeface="+mj-lt"/>
              </a:rPr>
              <a:t>, </a:t>
            </a:r>
            <a:r>
              <a:rPr lang="en-US" sz="2000" dirty="0" err="1">
                <a:solidFill>
                  <a:srgbClr val="FFFFFF"/>
                </a:solidFill>
                <a:latin typeface="+mj-lt"/>
              </a:rPr>
              <a:t>adil</a:t>
            </a:r>
            <a:r>
              <a:rPr lang="en-US" sz="2000" dirty="0">
                <a:solidFill>
                  <a:srgbClr val="FFFFFF"/>
                </a:solidFill>
                <a:latin typeface="+mj-lt"/>
              </a:rPr>
              <a:t> </a:t>
            </a:r>
            <a:r>
              <a:rPr lang="en-US" sz="2000" dirty="0" err="1">
                <a:solidFill>
                  <a:srgbClr val="FFFFFF"/>
                </a:solidFill>
                <a:latin typeface="+mj-lt"/>
              </a:rPr>
              <a:t>rekabet</a:t>
            </a:r>
            <a:r>
              <a:rPr lang="en-US" sz="2000" dirty="0">
                <a:solidFill>
                  <a:srgbClr val="FFFFFF"/>
                </a:solidFill>
                <a:latin typeface="+mj-lt"/>
              </a:rPr>
              <a:t> </a:t>
            </a:r>
            <a:r>
              <a:rPr lang="en-US" sz="2000" dirty="0" err="1">
                <a:solidFill>
                  <a:srgbClr val="FFFFFF"/>
                </a:solidFill>
                <a:latin typeface="+mj-lt"/>
              </a:rPr>
              <a:t>eden</a:t>
            </a:r>
            <a:r>
              <a:rPr lang="tr-TR" sz="2000" dirty="0">
                <a:solidFill>
                  <a:srgbClr val="FFFFFF"/>
                </a:solidFill>
                <a:latin typeface="+mj-lt"/>
              </a:rPr>
              <a:t> ve </a:t>
            </a:r>
            <a:r>
              <a:rPr lang="en-US" sz="2000" dirty="0" err="1">
                <a:solidFill>
                  <a:srgbClr val="FFFFFF"/>
                </a:solidFill>
                <a:latin typeface="+mj-lt"/>
              </a:rPr>
              <a:t>başkalarının</a:t>
            </a:r>
            <a:r>
              <a:rPr lang="en-US" sz="2000" dirty="0">
                <a:solidFill>
                  <a:srgbClr val="FFFFFF"/>
                </a:solidFill>
                <a:latin typeface="+mj-lt"/>
              </a:rPr>
              <a:t> </a:t>
            </a:r>
            <a:r>
              <a:rPr lang="en-US" sz="2000" dirty="0" err="1">
                <a:solidFill>
                  <a:srgbClr val="FFFFFF"/>
                </a:solidFill>
                <a:latin typeface="+mj-lt"/>
              </a:rPr>
              <a:t>fikri</a:t>
            </a:r>
            <a:r>
              <a:rPr lang="en-US" sz="2000" dirty="0">
                <a:solidFill>
                  <a:srgbClr val="FFFFFF"/>
                </a:solidFill>
                <a:latin typeface="+mj-lt"/>
              </a:rPr>
              <a:t> </a:t>
            </a:r>
            <a:r>
              <a:rPr lang="en-US" sz="2000" dirty="0" err="1">
                <a:solidFill>
                  <a:srgbClr val="FFFFFF"/>
                </a:solidFill>
                <a:latin typeface="+mj-lt"/>
              </a:rPr>
              <a:t>mülkiyet</a:t>
            </a:r>
            <a:r>
              <a:rPr lang="en-US" sz="2000" dirty="0">
                <a:solidFill>
                  <a:srgbClr val="FFFFFF"/>
                </a:solidFill>
                <a:latin typeface="+mj-lt"/>
              </a:rPr>
              <a:t> </a:t>
            </a:r>
            <a:r>
              <a:rPr lang="en-US" sz="2000" dirty="0" err="1">
                <a:solidFill>
                  <a:srgbClr val="FFFFFF"/>
                </a:solidFill>
                <a:latin typeface="+mj-lt"/>
              </a:rPr>
              <a:t>haklarına</a:t>
            </a:r>
            <a:r>
              <a:rPr lang="en-US" sz="2000" dirty="0">
                <a:solidFill>
                  <a:srgbClr val="FFFFFF"/>
                </a:solidFill>
                <a:latin typeface="+mj-lt"/>
              </a:rPr>
              <a:t> </a:t>
            </a:r>
            <a:r>
              <a:rPr lang="en-US" sz="2000" dirty="0" err="1">
                <a:solidFill>
                  <a:srgbClr val="FFFFFF"/>
                </a:solidFill>
                <a:latin typeface="+mj-lt"/>
              </a:rPr>
              <a:t>saygı</a:t>
            </a:r>
            <a:r>
              <a:rPr lang="en-US" sz="2000" dirty="0">
                <a:solidFill>
                  <a:srgbClr val="FFFFFF"/>
                </a:solidFill>
                <a:latin typeface="+mj-lt"/>
              </a:rPr>
              <a:t> </a:t>
            </a:r>
            <a:r>
              <a:rPr lang="en-US" sz="2000" dirty="0" err="1">
                <a:solidFill>
                  <a:srgbClr val="FFFFFF"/>
                </a:solidFill>
                <a:latin typeface="+mj-lt"/>
              </a:rPr>
              <a:t>gösteren</a:t>
            </a:r>
            <a:r>
              <a:rPr lang="en-US" sz="2000" dirty="0">
                <a:solidFill>
                  <a:srgbClr val="FFFFFF"/>
                </a:solidFill>
                <a:latin typeface="+mj-lt"/>
              </a:rPr>
              <a:t> </a:t>
            </a:r>
            <a:r>
              <a:rPr lang="en-US" sz="2000" dirty="0" err="1">
                <a:solidFill>
                  <a:srgbClr val="FFFFFF"/>
                </a:solidFill>
                <a:latin typeface="+mj-lt"/>
              </a:rPr>
              <a:t>tedarikçilerin</a:t>
            </a:r>
            <a:r>
              <a:rPr lang="en-US" sz="2000" dirty="0">
                <a:solidFill>
                  <a:srgbClr val="FFFFFF"/>
                </a:solidFill>
                <a:latin typeface="+mj-lt"/>
              </a:rPr>
              <a:t> </a:t>
            </a:r>
            <a:r>
              <a:rPr lang="en-US" sz="2000" dirty="0" err="1">
                <a:solidFill>
                  <a:srgbClr val="FFFFFF"/>
                </a:solidFill>
                <a:latin typeface="+mj-lt"/>
              </a:rPr>
              <a:t>seçilmesi</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ISO 9001, ISO 14001 </a:t>
            </a:r>
            <a:r>
              <a:rPr lang="en-US" sz="2000" dirty="0" err="1">
                <a:solidFill>
                  <a:srgbClr val="FFFFFF"/>
                </a:solidFill>
                <a:latin typeface="+mj-lt"/>
              </a:rPr>
              <a:t>gibi</a:t>
            </a:r>
            <a:r>
              <a:rPr lang="en-US" sz="2000" dirty="0">
                <a:solidFill>
                  <a:srgbClr val="FFFFFF"/>
                </a:solidFill>
                <a:latin typeface="+mj-lt"/>
              </a:rPr>
              <a:t> ISO </a:t>
            </a:r>
            <a:r>
              <a:rPr lang="en-US" sz="2000" dirty="0" err="1">
                <a:solidFill>
                  <a:srgbClr val="FFFFFF"/>
                </a:solidFill>
                <a:latin typeface="+mj-lt"/>
              </a:rPr>
              <a:t>Standartlarına</a:t>
            </a:r>
            <a:r>
              <a:rPr lang="en-US" sz="2000" dirty="0">
                <a:solidFill>
                  <a:srgbClr val="FFFFFF"/>
                </a:solidFill>
                <a:latin typeface="+mj-lt"/>
              </a:rPr>
              <a:t>, </a:t>
            </a:r>
            <a:r>
              <a:rPr lang="en-US" sz="2000" dirty="0" err="1">
                <a:solidFill>
                  <a:srgbClr val="FFFFFF"/>
                </a:solidFill>
                <a:latin typeface="+mj-lt"/>
              </a:rPr>
              <a:t>Birleşmiş</a:t>
            </a:r>
            <a:r>
              <a:rPr lang="en-US" sz="2000" dirty="0">
                <a:solidFill>
                  <a:srgbClr val="FFFFFF"/>
                </a:solidFill>
                <a:latin typeface="+mj-lt"/>
              </a:rPr>
              <a:t> </a:t>
            </a:r>
            <a:r>
              <a:rPr lang="en-US" sz="2000" dirty="0" err="1">
                <a:solidFill>
                  <a:srgbClr val="FFFFFF"/>
                </a:solidFill>
                <a:latin typeface="+mj-lt"/>
              </a:rPr>
              <a:t>Milletler</a:t>
            </a:r>
            <a:r>
              <a:rPr lang="en-US" sz="2000" dirty="0">
                <a:solidFill>
                  <a:srgbClr val="FFFFFF"/>
                </a:solidFill>
                <a:latin typeface="+mj-lt"/>
              </a:rPr>
              <a:t> </a:t>
            </a:r>
            <a:r>
              <a:rPr lang="en-US" sz="2000" dirty="0" err="1">
                <a:solidFill>
                  <a:srgbClr val="FFFFFF"/>
                </a:solidFill>
                <a:latin typeface="+mj-lt"/>
              </a:rPr>
              <a:t>Küresel</a:t>
            </a:r>
            <a:r>
              <a:rPr lang="en-US" sz="2000" dirty="0">
                <a:solidFill>
                  <a:srgbClr val="FFFFFF"/>
                </a:solidFill>
                <a:latin typeface="+mj-lt"/>
              </a:rPr>
              <a:t> </a:t>
            </a:r>
            <a:r>
              <a:rPr lang="en-US" sz="2000" dirty="0" err="1">
                <a:solidFill>
                  <a:srgbClr val="FFFFFF"/>
                </a:solidFill>
                <a:latin typeface="+mj-lt"/>
              </a:rPr>
              <a:t>İlkeler</a:t>
            </a:r>
            <a:r>
              <a:rPr lang="en-US" sz="2000" dirty="0">
                <a:solidFill>
                  <a:srgbClr val="FFFFFF"/>
                </a:solidFill>
                <a:latin typeface="+mj-lt"/>
              </a:rPr>
              <a:t> </a:t>
            </a:r>
            <a:r>
              <a:rPr lang="en-US" sz="2000" dirty="0" err="1">
                <a:solidFill>
                  <a:srgbClr val="FFFFFF"/>
                </a:solidFill>
                <a:latin typeface="+mj-lt"/>
              </a:rPr>
              <a:t>Sözleşmesi’nin</a:t>
            </a:r>
            <a:r>
              <a:rPr lang="en-US" sz="2000" dirty="0">
                <a:solidFill>
                  <a:srgbClr val="FFFFFF"/>
                </a:solidFill>
                <a:latin typeface="+mj-lt"/>
              </a:rPr>
              <a:t> 10 </a:t>
            </a:r>
            <a:r>
              <a:rPr lang="en-US" sz="2000" dirty="0" err="1">
                <a:solidFill>
                  <a:srgbClr val="FFFFFF"/>
                </a:solidFill>
                <a:latin typeface="+mj-lt"/>
              </a:rPr>
              <a:t>İlkesine</a:t>
            </a:r>
            <a:r>
              <a:rPr lang="en-US" sz="2000" dirty="0">
                <a:solidFill>
                  <a:srgbClr val="FFFFFF"/>
                </a:solidFill>
                <a:latin typeface="+mj-lt"/>
              </a:rPr>
              <a:t> </a:t>
            </a:r>
            <a:r>
              <a:rPr lang="en-US" sz="2000" dirty="0" err="1">
                <a:solidFill>
                  <a:srgbClr val="FFFFFF"/>
                </a:solidFill>
                <a:latin typeface="+mj-lt"/>
              </a:rPr>
              <a:t>uyan</a:t>
            </a:r>
            <a:r>
              <a:rPr lang="en-US" sz="2000" dirty="0">
                <a:solidFill>
                  <a:srgbClr val="FFFFFF"/>
                </a:solidFill>
                <a:latin typeface="+mj-lt"/>
              </a:rPr>
              <a:t> </a:t>
            </a:r>
            <a:r>
              <a:rPr lang="en-US" sz="2000" dirty="0" err="1">
                <a:solidFill>
                  <a:srgbClr val="FFFFFF"/>
                </a:solidFill>
                <a:latin typeface="+mj-lt"/>
              </a:rPr>
              <a:t>tedarikçilerin</a:t>
            </a:r>
            <a:r>
              <a:rPr lang="en-US" sz="2000" dirty="0">
                <a:solidFill>
                  <a:srgbClr val="FFFFFF"/>
                </a:solidFill>
                <a:latin typeface="+mj-lt"/>
              </a:rPr>
              <a:t> </a:t>
            </a:r>
            <a:r>
              <a:rPr lang="en-US" sz="2000" dirty="0" err="1">
                <a:solidFill>
                  <a:srgbClr val="FFFFFF"/>
                </a:solidFill>
                <a:latin typeface="+mj-lt"/>
              </a:rPr>
              <a:t>tercih</a:t>
            </a:r>
            <a:r>
              <a:rPr lang="en-US" sz="2000" dirty="0">
                <a:solidFill>
                  <a:srgbClr val="FFFFFF"/>
                </a:solidFill>
                <a:latin typeface="+mj-lt"/>
              </a:rPr>
              <a:t> </a:t>
            </a:r>
            <a:r>
              <a:rPr lang="en-US" sz="2000" dirty="0" err="1">
                <a:solidFill>
                  <a:srgbClr val="FFFFFF"/>
                </a:solidFill>
                <a:latin typeface="+mj-lt"/>
              </a:rPr>
              <a:t>edilmesi</a:t>
            </a:r>
            <a:r>
              <a:rPr lang="en-US" sz="2000" dirty="0">
                <a:solidFill>
                  <a:srgbClr val="FFFFFF"/>
                </a:solidFill>
                <a:latin typeface="+mj-lt"/>
              </a:rPr>
              <a:t>. </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tags/tag1.xml><?xml version="1.0" encoding="utf-8"?>
<p:tagLst xmlns:p="http://schemas.openxmlformats.org/presentationml/2006/main">
  <p:tag name="TABLE_ENDDRAG_ORIGIN_RECT" val="307*71"/>
  <p:tag name="TABLE_ENDDRAG_RECT" val="48*328*307*71"/>
</p:tagLst>
</file>

<file path=ppt/tags/tag2.xml><?xml version="1.0" encoding="utf-8"?>
<p:tagLst xmlns:p="http://schemas.openxmlformats.org/presentationml/2006/main">
  <p:tag name="TABLE_ENDDRAG_ORIGIN_RECT" val="307*63"/>
  <p:tag name="TABLE_ENDDRAG_RECT" val="48*413*307*63"/>
</p:tagLst>
</file>

<file path=ppt/tags/tag3.xml><?xml version="1.0" encoding="utf-8"?>
<p:tagLst xmlns:p="http://schemas.openxmlformats.org/presentationml/2006/main">
  <p:tag name="TABLE_ENDDRAG_ORIGIN_RECT" val="264*53"/>
  <p:tag name="TABLE_ENDDRAG_RECT" val="73*408*264*53"/>
</p:tagLst>
</file>

<file path=ppt/tags/tag4.xml><?xml version="1.0" encoding="utf-8"?>
<p:tagLst xmlns:p="http://schemas.openxmlformats.org/presentationml/2006/main">
  <p:tag name="TABLE_ENDDRAG_ORIGIN_RECT" val="264*61"/>
  <p:tag name="TABLE_ENDDRAG_RECT" val="73*408*264*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12483</Words>
  <Application>WPS Presentation</Application>
  <PresentationFormat>Geniş ekran</PresentationFormat>
  <Paragraphs>173</Paragraphs>
  <Slides>23</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SimSun</vt:lpstr>
      <vt:lpstr>Wingdings</vt:lpstr>
      <vt:lpstr>Microsoft Sans Serif</vt:lpstr>
      <vt:lpstr>Calibri</vt:lpstr>
      <vt:lpstr>Roboto</vt:lpstr>
      <vt:lpstr>Tahoma</vt:lpstr>
      <vt:lpstr>sans-serif</vt:lpstr>
      <vt:lpstr>Segoe Print</vt:lpstr>
      <vt:lpstr>Microsoft YaHei</vt:lpstr>
      <vt:lpstr>Arial Unicode MS</vt:lpstr>
      <vt:lpstr>Calibri Light</vt:lpstr>
      <vt:lpstr>Calibri</vt:lpstr>
      <vt:lpstr>Times New Roman</vt:lpstr>
      <vt:lpstr>Office Theme</vt:lpstr>
      <vt:lpstr>PowerPoint 演示文稿</vt:lpstr>
      <vt:lpstr>   SÜRDÜRÜLEBİLİRLİK RAPORU   İzmit Saray Otel olarak yayınladığımız sürdürülebilirlik raporunda çevresel ve sosyal alanda yaptığımız çalışmaları ve geleceğe yönelik hedeflerimizi paylaşmak istiyoruz.  Sürdürülebilir Turizm odaklı gelişme ve büyüme hedeflerine gönülden bağlıyız. Yasal uyumun bir adım önüne geçerek yaptığımız işlerde kalite,çevre,gıda güvenliği,enerji,iş ve işçi sağlığı güvenliği konularında  uluslararası standartlara erişmek için gayret içerisindeyiz.  Tüm paydaşlarımızla kalıcı ve samimi lişkiler kurmaya özen göstererek toplumsal duyarlılığı göz önünde bulunduruyoruz. Sürdürülebilirlik risklerinin etkin biçimde yönetilmesi ve sürdürülebilir büyümenin uzun vadeli stratejilerle sağlanmasına odaklanıyoruz.  Sürdürülebilirlik Raporumuz 2025 dönemi verilerini içermektedir.     </vt:lpstr>
      <vt:lpstr>    HAKKIMIZDA   İzmit Saray Otel, Kocaeli ‘nin İzmit ilçesinde  22 oda/ 46 yatak kapasitesiyle  hizmet vermektedir.   İzmit Saray Otel olarak sizleri misafir ettiğimiz sürece en büyük amacımız evinizdeki sıcaklığı ve rahatlığı hissettirmektir. Otelimizde sizin rahatlığınız için her şey düşünülmüş ve tasarlanmıştır. Lobimizde misafirlerinizle hoş sohbetler yaparken, servis hizmetimizden 24 saat yararlanabilirsiniz. Otelimizde geçireceğiniz zamanı daha verimli kılabilmek için siz değerli misafirlerimize kablosuz internet erişimi imkanı sunmaktayız.  İzmit'in ünlü gezilecek yerlerinden olan İzmit Saat Kulesi (0.3 km) Kocaeli Bilim Merkezi (1.3 km) ve Yeni Cuma Camii (1.1 km) otele yürüme mesafesinde bulunmaktadır. </vt:lpstr>
      <vt:lpstr>  HİZMETLERİMİZ  7/24 Resepsiyon Concierge Exchange Emanet Dolabı Restaurant Oda Servisi Açık Büfe Kahvaltı  Çalışma Alanı Dinlenme Salonu Çamaşırhane Ütü  Kablosuz İnternet Bağlantısı   </vt:lpstr>
      <vt:lpstr>      ODALARIMIZDA  LCD Tv Klima Saç Kurutma Makinesi Mini Bar Telefon Kasa Oturma Grubu Havlu Terlik Şampuan Duş Jeli El Sabunu </vt:lpstr>
      <vt:lpstr>İZMİT HAKKINDA    İzmit, Türkiye'nin Kocaeli ilinde bulunan bir ilçedir. İzmit Körfezi'nin doğu kıyısında, Marmara Bölgesi'nin Çatalca-Kocaeli bölümünde yer almaktadır.İzmit kelimesi etimolojik ve tarihsel kullanılışıyla Nikomedia'dan kaynaklanmıştır. Nikomedia adı şehre orada egemen olan Bitinya Kralı Nikomedes dolayısıyla verilmiştir.  11. yüzyılda Nikomedia, Anadolu'ya egemen olan Türklere geçti. I. Süleyman Şah ile kardeşi Mansur Suriye'den Anadolu'ya girdi. Birlikte 1075 yılında İznik'i aldılar. Burada bağımsızlıklarını ilan ederek Anadolu Selçuklu Devleti'ni kurdular.   Cumhuriyetten sonra 20 Nisan 1924'te Kocaeli ili kurularak İzmit buraya bağlandı. Kentte, sanayi alanının etkinliği her dönemde ülke ortalamasını aşmıştır. 1960 yıllarında sanayileşmede doruk noktasına varılmıştır. Kâğıt, petrokimya ve rafineri teknolojilerinin kullanıldığı merkezler, kentteki nüfusun toplumsal, kültürel yapısında değişim yaratmıştır   </vt:lpstr>
      <vt:lpstr>PowerPoint 演示文稿</vt:lpstr>
      <vt:lpstr>POLİTİKALARIMIZ </vt:lpstr>
      <vt:lpstr>POLİTİKALARIMIZ </vt:lpstr>
      <vt:lpstr>POLİTİKALARIMIZ </vt:lpstr>
      <vt:lpstr>POLİTİKALARIMIZ </vt:lpstr>
      <vt:lpstr>POLİTİKALARIMIZ </vt:lpstr>
      <vt:lpstr>POLİTİKALARIMIZ </vt:lpstr>
      <vt:lpstr>ÇEVRE DOSTU UYGULAMALAR </vt:lpstr>
      <vt:lpstr>PERSONEL VE ÇALIŞMA HAYATI   İzmit Saray Otel, 2025 yılında 1 kadın, 2 erkek olmak üzere toplam 3 personelle hizmet vermektedir.  Personeller Sürdürülebilir Turizm,Çevre Atık Yönetimi, Sürdürülebilirlik Politikaları, Biyoçeşitlilik, Çocuk Hakları,Oryantasyon, İlkyardım, Temel İş Sağlığı Güvenliği ve Hijyen eğitimlerini başarıyla tamamlamış olup iş kanunu hükümlerince gerekli tüm yasal şartlar titizlikle gerçekleştirilmektedir.     2025 Kadın Personel Oranı % 33</vt:lpstr>
      <vt:lpstr>Personel Oranları 2025</vt:lpstr>
      <vt:lpstr>  TARİHİ, KÜLTÜREL VE DOĞAL ALANLARDA ZİYARET KURALLARI   ✓ Ziyaret edeceğiniz alanlarda asılı olan kurallara ve görevlilerin uyarılarına uyunuz.  ✓ Ziyaret edeceğiniz lokasyonun dini ve kültürel hassasiyetlerine göre ziyaretinizi gerçekleştiriniz.  ✓ Cami, türbe vb. ziyaretlerinizde tesettüre uygun bir kıyafet tercih ediniz, ayakkabı ile girilemeyecek alanlara, ayakkabı ile girmeyiniz.  ✓ Çevreyi kirletmeyiniz, ateş yakmayınız.  ✓ Tarihi binalara ve eserlere yazı yazmayınız ve resim çizmeyiniz  ✓ Fotoğraf çekilmesinin yasak olduğu yerlerde fotoğraf çekimi yapmayınız.  ✓ Gezi sırasında toplumun hassasiyetlerini dikkate alınız, başkalarını rahatsız edici davranışlardan kaçınınız.  </vt:lpstr>
      <vt:lpstr>  KÜLTÜREL MİRAS    İzmit Saray Otel olarak Kültürel Mirasımıza sahip çıkıp korumak adına ÇEKÜL Vakfına düzenli olarak bağış yapıyoruz.    </vt:lpstr>
      <vt:lpstr>  BİYOÇEŞİTLİLİK     İzmit Saray Otel olarak biyoçeşitliliğimizi koruyarak gelecek nesillere yaşanabilir bir dünya bırakmak için nesli tükenme tehlikesiyle Dünya Doğa Koruma Birliği tarafından işaretlenen KUM ZAMBAKLARINI koruma altına alan AKÇATUDER Derneğine düzenli olarak bağış yapıyoruz.    </vt:lpstr>
      <vt:lpstr>           HAYVAN SAĞLIĞI VE REFAHI   Birleşmiş Milletler Çevre Programı (UNEP) ve INTERPOL raporlarına göre ‘’yaban hayatı kaçakçılığı’’ yılda 25 milyar dolarlık bir karaborsa değeriyle dünyanın en büyük yasadışı ticaret türü olarak yer almaktadır.    ZİYARET ETTİĞİNİZ LOKASYONLARDA YABAN HAYATI  TÜRLERİNDEN ÜRETİLEN HEDİYELİK EŞYA VE BENZERİ ÜRÜN ALMAYINIZ !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Barbaros OZDEMIR</dc:creator>
  <cp:keywords>Kurum İçi, Kişisel Veri İçermez</cp:keywords>
  <cp:lastModifiedBy>BARBAROS ÖZDEMİR</cp:lastModifiedBy>
  <cp:revision>291</cp:revision>
  <dcterms:created xsi:type="dcterms:W3CDTF">2022-01-13T16:03:00Z</dcterms:created>
  <dcterms:modified xsi:type="dcterms:W3CDTF">2025-08-06T15:03:31Z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c8d56b50-7cf7-45fd-845c-68d8e770a680</vt:lpwstr>
  </property>
  <property fmtid="{D5CDD505-2E9C-101B-9397-08002B2CF9AE}" pid="3" name="Classification">
    <vt:lpwstr>KI466788df7ee82094d8cd</vt:lpwstr>
  </property>
  <property fmtid="{D5CDD505-2E9C-101B-9397-08002B2CF9AE}" pid="4" name="KVKK">
    <vt:lpwstr>KY4b8994c42c0d5fe6953e</vt:lpwstr>
  </property>
  <property fmtid="{D5CDD505-2E9C-101B-9397-08002B2CF9AE}" pid="5" name="ICV">
    <vt:lpwstr>39BC4ECB300C49419A92985B3244C02C_12</vt:lpwstr>
  </property>
  <property fmtid="{D5CDD505-2E9C-101B-9397-08002B2CF9AE}" pid="6" name="KSOProductBuildVer">
    <vt:lpwstr>1033-12.2.0.21931</vt:lpwstr>
  </property>
</Properties>
</file>